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7"/>
  </p:notesMasterIdLst>
  <p:sldIdLst>
    <p:sldId id="256" r:id="rId2"/>
    <p:sldId id="330" r:id="rId3"/>
    <p:sldId id="331" r:id="rId4"/>
    <p:sldId id="332" r:id="rId5"/>
    <p:sldId id="333" r:id="rId6"/>
    <p:sldId id="325" r:id="rId7"/>
    <p:sldId id="323" r:id="rId8"/>
    <p:sldId id="324" r:id="rId9"/>
    <p:sldId id="304" r:id="rId10"/>
    <p:sldId id="292" r:id="rId11"/>
    <p:sldId id="293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3" r:id="rId20"/>
    <p:sldId id="303" r:id="rId21"/>
    <p:sldId id="314" r:id="rId22"/>
    <p:sldId id="334" r:id="rId23"/>
    <p:sldId id="322" r:id="rId24"/>
    <p:sldId id="316" r:id="rId25"/>
    <p:sldId id="320" r:id="rId26"/>
    <p:sldId id="321" r:id="rId27"/>
    <p:sldId id="317" r:id="rId28"/>
    <p:sldId id="318" r:id="rId29"/>
    <p:sldId id="319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26" r:id="rId38"/>
    <p:sldId id="328" r:id="rId39"/>
    <p:sldId id="301" r:id="rId40"/>
    <p:sldId id="329" r:id="rId41"/>
    <p:sldId id="327" r:id="rId42"/>
    <p:sldId id="302" r:id="rId43"/>
    <p:sldId id="288" r:id="rId44"/>
    <p:sldId id="262" r:id="rId45"/>
    <p:sldId id="287" r:id="rId4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330"/>
            <p14:sldId id="331"/>
            <p14:sldId id="332"/>
            <p14:sldId id="333"/>
            <p14:sldId id="325"/>
            <p14:sldId id="323"/>
            <p14:sldId id="324"/>
            <p14:sldId id="304"/>
            <p14:sldId id="292"/>
            <p14:sldId id="293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03"/>
            <p14:sldId id="314"/>
            <p14:sldId id="334"/>
            <p14:sldId id="322"/>
            <p14:sldId id="316"/>
            <p14:sldId id="320"/>
            <p14:sldId id="321"/>
            <p14:sldId id="317"/>
            <p14:sldId id="318"/>
            <p14:sldId id="319"/>
            <p14:sldId id="294"/>
            <p14:sldId id="295"/>
            <p14:sldId id="296"/>
            <p14:sldId id="297"/>
            <p14:sldId id="298"/>
            <p14:sldId id="299"/>
            <p14:sldId id="300"/>
            <p14:sldId id="326"/>
            <p14:sldId id="328"/>
            <p14:sldId id="301"/>
            <p14:sldId id="329"/>
            <p14:sldId id="327"/>
            <p14:sldId id="302"/>
            <p14:sldId id="288"/>
            <p14:sldId id="26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04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642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46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378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41059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09282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593289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2303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09161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27156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488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685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82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6436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8818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17050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293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40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30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9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4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docs.mantidproject.org/nightly/algorithms/CutMD-v1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pi/python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matplotlib.org/users/pyplot_tutorial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VatesSimpleInterface_v2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/>
          </p:cNvSpPr>
          <p:nvPr/>
        </p:nvSpPr>
        <p:spPr bwMode="auto">
          <a:xfrm>
            <a:off x="1548185" y="2844106"/>
            <a:ext cx="2599655" cy="455414"/>
          </a:xfrm>
          <a:custGeom>
            <a:avLst/>
            <a:gdLst>
              <a:gd name="T0" fmla="*/ 1848644 w 21600"/>
              <a:gd name="T1" fmla="*/ 323850 h 21600"/>
              <a:gd name="T2" fmla="*/ 1848644 w 21600"/>
              <a:gd name="T3" fmla="*/ 323850 h 21600"/>
              <a:gd name="T4" fmla="*/ 1848644 w 21600"/>
              <a:gd name="T5" fmla="*/ 323850 h 21600"/>
              <a:gd name="T6" fmla="*/ 18486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mostly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Progress on SSC requirements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755576" y="260648"/>
            <a:ext cx="4512841" cy="5841131"/>
          </a:xfrm>
          <a:custGeom>
            <a:avLst/>
            <a:gdLst>
              <a:gd name="T0" fmla="*/ 3209132 w 21600"/>
              <a:gd name="T1" fmla="*/ 4153694 h 21600"/>
              <a:gd name="T2" fmla="*/ 3209132 w 21600"/>
              <a:gd name="T3" fmla="*/ 4153694 h 21600"/>
              <a:gd name="T4" fmla="*/ 3209132 w 21600"/>
              <a:gd name="T5" fmla="*/ 4153694 h 21600"/>
              <a:gd name="T6" fmla="*/ 3209132 w 21600"/>
              <a:gd name="T7" fmla="*/ 41536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969" dirty="0"/>
              <a:t>6 Month view</a:t>
            </a:r>
          </a:p>
          <a:p>
            <a:pPr algn="l" eaLnBrk="1"/>
            <a:r>
              <a:rPr lang="en-US" altLang="en-US" sz="1969" dirty="0"/>
              <a:t>Items currently under development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Tiling displays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Multi data fitting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(for VATES)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Planned development starting &lt;6m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Workflow Algorithms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History depth / extracting scripts </a:t>
            </a:r>
          </a:p>
          <a:p>
            <a:pPr algn="l" eaLnBrk="1"/>
            <a:r>
              <a:rPr lang="en-US" altLang="en-US" sz="1969" dirty="0">
                <a:solidFill>
                  <a:srgbClr val="FF0000"/>
                </a:solidFill>
              </a:rPr>
              <a:t>Masking redesign(LT)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Improve GUIs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Improve </a:t>
            </a:r>
            <a:r>
              <a:rPr lang="en-US" altLang="en-US" sz="1969" dirty="0" err="1">
                <a:solidFill>
                  <a:srgbClr val="FFC000"/>
                </a:solidFill>
              </a:rPr>
              <a:t>Vates</a:t>
            </a:r>
            <a:r>
              <a:rPr lang="en-US" altLang="en-US" sz="1969" dirty="0">
                <a:solidFill>
                  <a:srgbClr val="FFC000"/>
                </a:solidFill>
              </a:rPr>
              <a:t> defaults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Documentation maintenance (ongoing)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Load performance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Plotting improvements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Repo. for instrument files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Spec API for instr. control</a:t>
            </a:r>
            <a:endParaRPr lang="en-US" altLang="en-US" sz="253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225173" y="184482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graphs by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Rearrange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Select and 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068960"/>
            <a:ext cx="2086266" cy="2391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56" y="4832606"/>
            <a:ext cx="4383260" cy="1851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366181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Multi-Dataset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9897"/>
            <a:ext cx="8229600" cy="4205287"/>
          </a:xfrm>
        </p:spPr>
        <p:txBody>
          <a:bodyPr/>
          <a:lstStyle/>
          <a:p>
            <a:r>
              <a:rPr lang="en-GB" dirty="0" smtClean="0"/>
              <a:t>New interface for fitting across multiple data sets</a:t>
            </a:r>
          </a:p>
          <a:p>
            <a:pPr lvl="1"/>
            <a:r>
              <a:rPr lang="en-GB" dirty="0" smtClean="0"/>
              <a:t>Possible before but only from scripts</a:t>
            </a:r>
          </a:p>
          <a:p>
            <a:pPr lvl="1"/>
            <a:r>
              <a:rPr lang="en-GB" dirty="0" smtClean="0"/>
              <a:t>Missing some features of main fitting but is fully usable</a:t>
            </a:r>
          </a:p>
          <a:p>
            <a:endParaRPr lang="en-GB" dirty="0" smtClean="0"/>
          </a:p>
        </p:txBody>
      </p:sp>
      <p:pic>
        <p:nvPicPr>
          <p:cNvPr id="2050" name="Picture 2" descr="Multidataset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5715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CLI (for VATES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Cutting Syntax</a:t>
            </a:r>
          </a:p>
          <a:p>
            <a:pPr lvl="1"/>
            <a:r>
              <a:rPr lang="en-GB" dirty="0" smtClean="0"/>
              <a:t>Similar to Horace</a:t>
            </a:r>
          </a:p>
          <a:p>
            <a:pPr lvl="1"/>
            <a:r>
              <a:rPr lang="en-GB" dirty="0"/>
              <a:t>Uses a projection table to define the slice</a:t>
            </a:r>
          </a:p>
          <a:p>
            <a:pPr lvl="1"/>
            <a:r>
              <a:rPr lang="en-GB" dirty="0"/>
              <a:t>Extents calculated in new basis if not provided</a:t>
            </a:r>
          </a:p>
          <a:p>
            <a:pPr lvl="1"/>
            <a:r>
              <a:rPr lang="en-GB" dirty="0"/>
              <a:t>Currently works for 3D and 3D data, needs extending to other </a:t>
            </a:r>
            <a:r>
              <a:rPr lang="en-GB" dirty="0" smtClean="0"/>
              <a:t>cases</a:t>
            </a:r>
          </a:p>
          <a:p>
            <a:pPr lvl="1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://docs.mantidproject.org/nightly/algorithms/CutMD-v1.html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70" t="33404" r="32434" b="18247"/>
          <a:stretch/>
        </p:blipFill>
        <p:spPr>
          <a:xfrm>
            <a:off x="2627784" y="4095387"/>
            <a:ext cx="6429660" cy="26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76223"/>
            <a:ext cx="5570572" cy="14138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13462" y="4256978"/>
            <a:ext cx="5702672" cy="2124350"/>
          </a:xfrm>
          <a:prstGeom prst="roundRect">
            <a:avLst/>
          </a:prstGeom>
          <a:solidFill>
            <a:srgbClr val="009644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221" y="1196752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Experimental: </a:t>
            </a:r>
            <a:r>
              <a:rPr lang="en-GB" sz="2000" kern="0" dirty="0">
                <a:solidFill>
                  <a:srgbClr val="009644"/>
                </a:solidFill>
              </a:rPr>
              <a:t>from</a:t>
            </a:r>
            <a:r>
              <a:rPr lang="en-GB" sz="2000" kern="0" dirty="0"/>
              <a:t> </a:t>
            </a:r>
            <a:r>
              <a:rPr lang="en-GB" sz="2000" kern="0" dirty="0" err="1">
                <a:solidFill>
                  <a:srgbClr val="008EC0"/>
                </a:solidFill>
              </a:rPr>
              <a:t>pymantidplot.future.pyplot</a:t>
            </a:r>
            <a:r>
              <a:rPr lang="en-GB" sz="2000" kern="0" dirty="0"/>
              <a:t> </a:t>
            </a:r>
            <a:r>
              <a:rPr lang="en-GB" sz="2000" kern="0" dirty="0">
                <a:solidFill>
                  <a:srgbClr val="009644"/>
                </a:solidFill>
              </a:rPr>
              <a:t>import</a:t>
            </a:r>
            <a:r>
              <a:rPr lang="en-GB" sz="2000" kern="0" dirty="0"/>
              <a:t> </a:t>
            </a:r>
            <a:r>
              <a:rPr lang="en-GB" sz="2000" kern="0" dirty="0" smtClean="0"/>
              <a:t>*</a:t>
            </a:r>
          </a:p>
          <a:p>
            <a:pPr marL="457200" lvl="1" indent="0">
              <a:buNone/>
            </a:pPr>
            <a:r>
              <a:rPr lang="en-GB" sz="1600" kern="0" dirty="0" smtClean="0"/>
              <a:t>/ </a:t>
            </a:r>
            <a:r>
              <a:rPr lang="en-GB" sz="1600" kern="0" dirty="0" smtClean="0">
                <a:solidFill>
                  <a:srgbClr val="009644"/>
                </a:solidFill>
              </a:rPr>
              <a:t>import </a:t>
            </a:r>
            <a:r>
              <a:rPr lang="en-GB" sz="1600" kern="0" dirty="0" err="1" smtClean="0">
                <a:solidFill>
                  <a:srgbClr val="008EC0"/>
                </a:solidFill>
              </a:rPr>
              <a:t>pymantidplot.future.pyplot</a:t>
            </a:r>
            <a:r>
              <a:rPr lang="en-GB" sz="1600" kern="0" dirty="0" smtClean="0"/>
              <a:t> </a:t>
            </a:r>
            <a:r>
              <a:rPr lang="en-GB" sz="1600" kern="0" dirty="0" smtClean="0">
                <a:solidFill>
                  <a:srgbClr val="008BBC"/>
                </a:solidFill>
              </a:rPr>
              <a:t>as</a:t>
            </a:r>
            <a:r>
              <a:rPr lang="en-GB" sz="1600" kern="0" dirty="0" smtClean="0">
                <a:solidFill>
                  <a:srgbClr val="009644"/>
                </a:solidFill>
              </a:rPr>
              <a:t> </a:t>
            </a:r>
            <a:r>
              <a:rPr lang="en-GB" sz="1600" kern="0" dirty="0" err="1" smtClean="0">
                <a:solidFill>
                  <a:srgbClr val="009644"/>
                </a:solidFill>
              </a:rPr>
              <a:t>plt</a:t>
            </a:r>
            <a:endParaRPr lang="en-GB" sz="1600" kern="0" dirty="0"/>
          </a:p>
          <a:p>
            <a:pPr marL="457200" lvl="1" indent="0">
              <a:buNone/>
            </a:pPr>
            <a:endParaRPr lang="en-GB" sz="1600" kern="0" dirty="0" smtClean="0"/>
          </a:p>
          <a:p>
            <a:r>
              <a:rPr lang="en-GB" b="0" kern="0" dirty="0" smtClean="0"/>
              <a:t>Harmonized interface:</a:t>
            </a:r>
          </a:p>
          <a:p>
            <a:pPr lvl="1"/>
            <a:r>
              <a:rPr lang="en-GB" kern="0" dirty="0" smtClean="0">
                <a:solidFill>
                  <a:srgbClr val="008EC0"/>
                </a:solidFill>
              </a:rPr>
              <a:t>plot</a:t>
            </a:r>
            <a:r>
              <a:rPr lang="en-GB" b="0" kern="0" dirty="0" smtClean="0"/>
              <a:t>(</a:t>
            </a:r>
            <a:r>
              <a:rPr lang="en-GB" b="0" kern="0" dirty="0" smtClean="0">
                <a:solidFill>
                  <a:srgbClr val="009644"/>
                </a:solidFill>
              </a:rPr>
              <a:t>source</a:t>
            </a:r>
            <a:r>
              <a:rPr lang="en-GB" b="0" kern="0" dirty="0"/>
              <a:t>=[{</a:t>
            </a:r>
            <a:r>
              <a:rPr lang="en-GB" b="0" kern="0" dirty="0" smtClean="0"/>
              <a:t>Workspace(s)}], </a:t>
            </a:r>
            <a:r>
              <a:rPr lang="en-GB" b="0" kern="0" dirty="0">
                <a:solidFill>
                  <a:srgbClr val="009644"/>
                </a:solidFill>
              </a:rPr>
              <a:t>tool</a:t>
            </a:r>
            <a:r>
              <a:rPr lang="en-GB" b="0" kern="0" dirty="0"/>
              <a:t>={</a:t>
            </a:r>
            <a:r>
              <a:rPr lang="en-GB" b="0" kern="0" dirty="0" err="1"/>
              <a:t>ToolName</a:t>
            </a:r>
            <a:r>
              <a:rPr lang="en-GB" b="0" kern="0" dirty="0"/>
              <a:t>}, **</a:t>
            </a:r>
            <a:r>
              <a:rPr lang="en-GB" b="0" kern="0" dirty="0" err="1">
                <a:solidFill>
                  <a:srgbClr val="009644"/>
                </a:solidFill>
              </a:rPr>
              <a:t>kwargs</a:t>
            </a:r>
            <a:r>
              <a:rPr lang="en-GB" b="0" kern="0" dirty="0" smtClean="0"/>
              <a:t>)</a:t>
            </a:r>
          </a:p>
          <a:p>
            <a:pPr lvl="1"/>
            <a:r>
              <a:rPr lang="en-GB" b="0" kern="0" dirty="0" err="1" smtClean="0"/>
              <a:t>ToolName</a:t>
            </a:r>
            <a:r>
              <a:rPr lang="en-GB" b="0" kern="0" dirty="0" smtClean="0"/>
              <a:t>: ‘</a:t>
            </a:r>
            <a:r>
              <a:rPr lang="en-GB" b="0" kern="0" dirty="0" err="1" smtClean="0"/>
              <a:t>plot_spectrum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plot_bin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plot_md</a:t>
            </a:r>
            <a:r>
              <a:rPr lang="en-GB" b="0" kern="0" dirty="0" smtClean="0"/>
              <a:t>’, …</a:t>
            </a:r>
          </a:p>
          <a:p>
            <a:pPr lvl="1"/>
            <a:endParaRPr lang="en-GB" b="0" kern="0" dirty="0"/>
          </a:p>
          <a:p>
            <a:r>
              <a:rPr lang="en-GB" b="0" kern="0" dirty="0" smtClean="0"/>
              <a:t>Functional interface (</a:t>
            </a:r>
            <a:r>
              <a:rPr lang="en-GB" b="0" kern="0" dirty="0" err="1" smtClean="0"/>
              <a:t>pyplot</a:t>
            </a:r>
            <a:r>
              <a:rPr lang="en-GB" b="0" kern="0" dirty="0" smtClean="0"/>
              <a:t> / </a:t>
            </a:r>
            <a:r>
              <a:rPr lang="en-GB" b="0" kern="0" dirty="0" err="1" smtClean="0"/>
              <a:t>matlab</a:t>
            </a:r>
            <a:r>
              <a:rPr lang="en-GB" b="0" kern="0" dirty="0" smtClean="0"/>
              <a:t>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93" y="4256978"/>
            <a:ext cx="2701056" cy="2267700"/>
          </a:xfrm>
          <a:prstGeom prst="rect">
            <a:avLst/>
          </a:prstGeom>
        </p:spPr>
      </p:pic>
      <p:sp>
        <p:nvSpPr>
          <p:cNvPr id="8" name="Right Arrow 6"/>
          <p:cNvSpPr/>
          <p:nvPr/>
        </p:nvSpPr>
        <p:spPr bwMode="auto">
          <a:xfrm>
            <a:off x="3707904" y="5702889"/>
            <a:ext cx="230425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9644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186" y="3573016"/>
            <a:ext cx="835728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Object-oriented interface (Figure, Axis, Line2D, etc.):</a:t>
            </a:r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  <a:p>
            <a:endParaRPr lang="en-GB" b="0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9552" y="908720"/>
            <a:ext cx="8229600" cy="52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Plotting spectra:</a:t>
            </a:r>
          </a:p>
          <a:p>
            <a:pPr marL="0" indent="0">
              <a:buNone/>
            </a:pPr>
            <a:endParaRPr lang="en-GB" b="0" kern="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1" y="4091384"/>
            <a:ext cx="3075192" cy="2505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9512" y="4077072"/>
            <a:ext cx="5772165" cy="2304256"/>
            <a:chOff x="179512" y="4077072"/>
            <a:chExt cx="5772165" cy="230425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6" y="4282143"/>
              <a:ext cx="4570502" cy="201102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179512" y="4077072"/>
              <a:ext cx="5510011" cy="230425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2" name="Right Arrow 6"/>
            <p:cNvSpPr/>
            <p:nvPr/>
          </p:nvSpPr>
          <p:spPr bwMode="auto">
            <a:xfrm>
              <a:off x="3647421" y="5568398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67" y="836712"/>
            <a:ext cx="3113059" cy="26613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9512" y="1351024"/>
            <a:ext cx="5976664" cy="2147076"/>
            <a:chOff x="179512" y="1497948"/>
            <a:chExt cx="5976664" cy="21470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8" y="1800428"/>
              <a:ext cx="5586621" cy="1484556"/>
            </a:xfrm>
            <a:prstGeom prst="rect">
              <a:avLst/>
            </a:prstGeom>
          </p:spPr>
        </p:pic>
        <p:sp>
          <p:nvSpPr>
            <p:cNvPr id="13" name="Right Arrow 6"/>
            <p:cNvSpPr/>
            <p:nvPr/>
          </p:nvSpPr>
          <p:spPr bwMode="auto">
            <a:xfrm>
              <a:off x="3851920" y="2663425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9512" y="1497948"/>
              <a:ext cx="5662387" cy="214707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221" y="908720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</a:t>
            </a:r>
            <a:r>
              <a:rPr lang="en-GB" b="0" kern="0" dirty="0"/>
              <a:t>learn how to use it</a:t>
            </a:r>
            <a:r>
              <a:rPr lang="en-GB" b="0" kern="0" dirty="0" smtClean="0"/>
              <a:t>:</a:t>
            </a:r>
          </a:p>
          <a:p>
            <a:pPr lvl="1"/>
            <a:r>
              <a:rPr lang="en-GB" b="0" kern="0" dirty="0">
                <a:solidFill>
                  <a:srgbClr val="009644"/>
                </a:solidFill>
              </a:rPr>
              <a:t>help</a:t>
            </a:r>
            <a:r>
              <a:rPr lang="en-GB" b="0" kern="0" dirty="0"/>
              <a:t>(</a:t>
            </a:r>
            <a:r>
              <a:rPr lang="en-GB" b="0" kern="0" dirty="0" err="1">
                <a:solidFill>
                  <a:srgbClr val="008BBC"/>
                </a:solidFill>
              </a:rPr>
              <a:t>pymantidplot.future.pyplot</a:t>
            </a:r>
            <a:r>
              <a:rPr lang="en-GB" b="0" kern="0" dirty="0" smtClean="0"/>
              <a:t>)</a:t>
            </a:r>
            <a:endParaRPr lang="en-GB" b="0" kern="0" dirty="0"/>
          </a:p>
          <a:p>
            <a:pPr lvl="1"/>
            <a:r>
              <a:rPr lang="en-GB" sz="1600" kern="0" dirty="0" smtClean="0">
                <a:hlinkClick r:id="rId3"/>
              </a:rPr>
              <a:t>http</a:t>
            </a:r>
            <a:r>
              <a:rPr lang="en-GB" sz="1600" kern="0" dirty="0">
                <a:hlinkClick r:id="rId3"/>
              </a:rPr>
              <a:t>://docs.mantidproject.org/nightly/api/python/index.html</a:t>
            </a:r>
            <a:endParaRPr lang="en-GB" sz="1600" kern="0" dirty="0"/>
          </a:p>
          <a:p>
            <a:pPr lvl="1"/>
            <a:r>
              <a:rPr lang="en-GB" b="0" kern="0" dirty="0" smtClean="0"/>
              <a:t>Familiar interface, &gt;90</a:t>
            </a:r>
            <a:r>
              <a:rPr lang="en-GB" b="0" kern="0" dirty="0"/>
              <a:t>% like the </a:t>
            </a:r>
            <a:r>
              <a:rPr lang="en-GB" b="0" kern="0" dirty="0" err="1"/>
              <a:t>Pyplot</a:t>
            </a:r>
            <a:r>
              <a:rPr lang="en-GB" b="0" kern="0" dirty="0"/>
              <a:t> tutorial: </a:t>
            </a:r>
            <a:r>
              <a:rPr lang="en-GB" sz="1600" kern="0" dirty="0">
                <a:hlinkClick r:id="rId4"/>
              </a:rPr>
              <a:t>http://</a:t>
            </a:r>
            <a:r>
              <a:rPr lang="en-GB" sz="1600" kern="0" dirty="0" smtClean="0">
                <a:hlinkClick r:id="rId4"/>
              </a:rPr>
              <a:t>matplotlib.org/users/pyplot_tutorial.html</a:t>
            </a:r>
            <a:endParaRPr lang="en-GB" sz="1600" kern="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21122" y="2675753"/>
            <a:ext cx="8247699" cy="3742075"/>
            <a:chOff x="395535" y="2801150"/>
            <a:chExt cx="8247699" cy="3742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5" y="2801150"/>
              <a:ext cx="8247699" cy="3742075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3059832" y="4832615"/>
              <a:ext cx="2387825" cy="577145"/>
            </a:xfrm>
            <a:custGeom>
              <a:avLst/>
              <a:gdLst>
                <a:gd name="connsiteX0" fmla="*/ 1177091 w 2387825"/>
                <a:gd name="connsiteY0" fmla="*/ 43745 h 577145"/>
                <a:gd name="connsiteX1" fmla="*/ 1117825 w 2387825"/>
                <a:gd name="connsiteY1" fmla="*/ 35279 h 577145"/>
                <a:gd name="connsiteX2" fmla="*/ 1058558 w 2387825"/>
                <a:gd name="connsiteY2" fmla="*/ 18345 h 577145"/>
                <a:gd name="connsiteX3" fmla="*/ 169558 w 2387825"/>
                <a:gd name="connsiteY3" fmla="*/ 26812 h 577145"/>
                <a:gd name="connsiteX4" fmla="*/ 135691 w 2387825"/>
                <a:gd name="connsiteY4" fmla="*/ 35279 h 577145"/>
                <a:gd name="connsiteX5" fmla="*/ 110291 w 2387825"/>
                <a:gd name="connsiteY5" fmla="*/ 43745 h 577145"/>
                <a:gd name="connsiteX6" fmla="*/ 59491 w 2387825"/>
                <a:gd name="connsiteY6" fmla="*/ 86079 h 577145"/>
                <a:gd name="connsiteX7" fmla="*/ 34091 w 2387825"/>
                <a:gd name="connsiteY7" fmla="*/ 103012 h 577145"/>
                <a:gd name="connsiteX8" fmla="*/ 225 w 2387825"/>
                <a:gd name="connsiteY8" fmla="*/ 153812 h 577145"/>
                <a:gd name="connsiteX9" fmla="*/ 17158 w 2387825"/>
                <a:gd name="connsiteY9" fmla="*/ 246945 h 577145"/>
                <a:gd name="connsiteX10" fmla="*/ 34091 w 2387825"/>
                <a:gd name="connsiteY10" fmla="*/ 263879 h 577145"/>
                <a:gd name="connsiteX11" fmla="*/ 59491 w 2387825"/>
                <a:gd name="connsiteY11" fmla="*/ 314679 h 577145"/>
                <a:gd name="connsiteX12" fmla="*/ 67958 w 2387825"/>
                <a:gd name="connsiteY12" fmla="*/ 340079 h 577145"/>
                <a:gd name="connsiteX13" fmla="*/ 84891 w 2387825"/>
                <a:gd name="connsiteY13" fmla="*/ 365479 h 577145"/>
                <a:gd name="connsiteX14" fmla="*/ 110291 w 2387825"/>
                <a:gd name="connsiteY14" fmla="*/ 424745 h 577145"/>
                <a:gd name="connsiteX15" fmla="*/ 127225 w 2387825"/>
                <a:gd name="connsiteY15" fmla="*/ 441679 h 577145"/>
                <a:gd name="connsiteX16" fmla="*/ 152625 w 2387825"/>
                <a:gd name="connsiteY16" fmla="*/ 509412 h 577145"/>
                <a:gd name="connsiteX17" fmla="*/ 178025 w 2387825"/>
                <a:gd name="connsiteY17" fmla="*/ 526345 h 577145"/>
                <a:gd name="connsiteX18" fmla="*/ 211891 w 2387825"/>
                <a:gd name="connsiteY18" fmla="*/ 534812 h 577145"/>
                <a:gd name="connsiteX19" fmla="*/ 237291 w 2387825"/>
                <a:gd name="connsiteY19" fmla="*/ 551745 h 577145"/>
                <a:gd name="connsiteX20" fmla="*/ 271158 w 2387825"/>
                <a:gd name="connsiteY20" fmla="*/ 560212 h 577145"/>
                <a:gd name="connsiteX21" fmla="*/ 313491 w 2387825"/>
                <a:gd name="connsiteY21" fmla="*/ 577145 h 577145"/>
                <a:gd name="connsiteX22" fmla="*/ 1439558 w 2387825"/>
                <a:gd name="connsiteY22" fmla="*/ 568679 h 577145"/>
                <a:gd name="connsiteX23" fmla="*/ 1600425 w 2387825"/>
                <a:gd name="connsiteY23" fmla="*/ 543279 h 577145"/>
                <a:gd name="connsiteX24" fmla="*/ 1718958 w 2387825"/>
                <a:gd name="connsiteY24" fmla="*/ 534812 h 577145"/>
                <a:gd name="connsiteX25" fmla="*/ 1752825 w 2387825"/>
                <a:gd name="connsiteY25" fmla="*/ 526345 h 577145"/>
                <a:gd name="connsiteX26" fmla="*/ 1812091 w 2387825"/>
                <a:gd name="connsiteY26" fmla="*/ 509412 h 577145"/>
                <a:gd name="connsiteX27" fmla="*/ 1905225 w 2387825"/>
                <a:gd name="connsiteY27" fmla="*/ 500945 h 577145"/>
                <a:gd name="connsiteX28" fmla="*/ 2015291 w 2387825"/>
                <a:gd name="connsiteY28" fmla="*/ 484012 h 577145"/>
                <a:gd name="connsiteX29" fmla="*/ 2150758 w 2387825"/>
                <a:gd name="connsiteY29" fmla="*/ 467079 h 577145"/>
                <a:gd name="connsiteX30" fmla="*/ 2176158 w 2387825"/>
                <a:gd name="connsiteY30" fmla="*/ 458612 h 577145"/>
                <a:gd name="connsiteX31" fmla="*/ 2252358 w 2387825"/>
                <a:gd name="connsiteY31" fmla="*/ 441679 h 577145"/>
                <a:gd name="connsiteX32" fmla="*/ 2277758 w 2387825"/>
                <a:gd name="connsiteY32" fmla="*/ 424745 h 577145"/>
                <a:gd name="connsiteX33" fmla="*/ 2345491 w 2387825"/>
                <a:gd name="connsiteY33" fmla="*/ 399345 h 577145"/>
                <a:gd name="connsiteX34" fmla="*/ 2379358 w 2387825"/>
                <a:gd name="connsiteY34" fmla="*/ 331612 h 577145"/>
                <a:gd name="connsiteX35" fmla="*/ 2387825 w 2387825"/>
                <a:gd name="connsiteY35" fmla="*/ 306212 h 577145"/>
                <a:gd name="connsiteX36" fmla="*/ 2362425 w 2387825"/>
                <a:gd name="connsiteY36" fmla="*/ 196145 h 577145"/>
                <a:gd name="connsiteX37" fmla="*/ 2337025 w 2387825"/>
                <a:gd name="connsiteY37" fmla="*/ 187679 h 577145"/>
                <a:gd name="connsiteX38" fmla="*/ 2286225 w 2387825"/>
                <a:gd name="connsiteY38" fmla="*/ 162279 h 577145"/>
                <a:gd name="connsiteX39" fmla="*/ 2260825 w 2387825"/>
                <a:gd name="connsiteY39" fmla="*/ 145345 h 577145"/>
                <a:gd name="connsiteX40" fmla="*/ 2176158 w 2387825"/>
                <a:gd name="connsiteY40" fmla="*/ 119945 h 577145"/>
                <a:gd name="connsiteX41" fmla="*/ 2091491 w 2387825"/>
                <a:gd name="connsiteY41" fmla="*/ 86079 h 577145"/>
                <a:gd name="connsiteX42" fmla="*/ 1464958 w 2387825"/>
                <a:gd name="connsiteY42" fmla="*/ 60679 h 577145"/>
                <a:gd name="connsiteX43" fmla="*/ 1431091 w 2387825"/>
                <a:gd name="connsiteY43" fmla="*/ 52212 h 577145"/>
                <a:gd name="connsiteX44" fmla="*/ 1405691 w 2387825"/>
                <a:gd name="connsiteY44" fmla="*/ 35279 h 577145"/>
                <a:gd name="connsiteX45" fmla="*/ 1287158 w 2387825"/>
                <a:gd name="connsiteY45" fmla="*/ 26812 h 577145"/>
                <a:gd name="connsiteX46" fmla="*/ 1210958 w 2387825"/>
                <a:gd name="connsiteY46" fmla="*/ 18345 h 577145"/>
                <a:gd name="connsiteX47" fmla="*/ 1058558 w 2387825"/>
                <a:gd name="connsiteY47" fmla="*/ 9879 h 577145"/>
                <a:gd name="connsiteX48" fmla="*/ 973891 w 2387825"/>
                <a:gd name="connsiteY48" fmla="*/ 26812 h 577145"/>
                <a:gd name="connsiteX49" fmla="*/ 931558 w 2387825"/>
                <a:gd name="connsiteY49" fmla="*/ 43745 h 57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87825" h="577145">
                  <a:moveTo>
                    <a:pt x="1177091" y="43745"/>
                  </a:moveTo>
                  <a:cubicBezTo>
                    <a:pt x="1157336" y="40923"/>
                    <a:pt x="1137459" y="38849"/>
                    <a:pt x="1117825" y="35279"/>
                  </a:cubicBezTo>
                  <a:cubicBezTo>
                    <a:pt x="1094437" y="31027"/>
                    <a:pt x="1080320" y="25599"/>
                    <a:pt x="1058558" y="18345"/>
                  </a:cubicBezTo>
                  <a:lnTo>
                    <a:pt x="169558" y="26812"/>
                  </a:lnTo>
                  <a:cubicBezTo>
                    <a:pt x="157924" y="27025"/>
                    <a:pt x="146880" y="32082"/>
                    <a:pt x="135691" y="35279"/>
                  </a:cubicBezTo>
                  <a:cubicBezTo>
                    <a:pt x="127110" y="37731"/>
                    <a:pt x="118758" y="40923"/>
                    <a:pt x="110291" y="43745"/>
                  </a:cubicBezTo>
                  <a:cubicBezTo>
                    <a:pt x="47221" y="85793"/>
                    <a:pt x="124689" y="31747"/>
                    <a:pt x="59491" y="86079"/>
                  </a:cubicBezTo>
                  <a:cubicBezTo>
                    <a:pt x="51674" y="92593"/>
                    <a:pt x="42558" y="97368"/>
                    <a:pt x="34091" y="103012"/>
                  </a:cubicBezTo>
                  <a:cubicBezTo>
                    <a:pt x="22802" y="119945"/>
                    <a:pt x="-2653" y="133665"/>
                    <a:pt x="225" y="153812"/>
                  </a:cubicBezTo>
                  <a:cubicBezTo>
                    <a:pt x="1210" y="160705"/>
                    <a:pt x="9172" y="230974"/>
                    <a:pt x="17158" y="246945"/>
                  </a:cubicBezTo>
                  <a:cubicBezTo>
                    <a:pt x="20728" y="254085"/>
                    <a:pt x="28447" y="258234"/>
                    <a:pt x="34091" y="263879"/>
                  </a:cubicBezTo>
                  <a:cubicBezTo>
                    <a:pt x="55373" y="327723"/>
                    <a:pt x="26665" y="249027"/>
                    <a:pt x="59491" y="314679"/>
                  </a:cubicBezTo>
                  <a:cubicBezTo>
                    <a:pt x="63482" y="322661"/>
                    <a:pt x="63967" y="332097"/>
                    <a:pt x="67958" y="340079"/>
                  </a:cubicBezTo>
                  <a:cubicBezTo>
                    <a:pt x="72509" y="349180"/>
                    <a:pt x="80340" y="356378"/>
                    <a:pt x="84891" y="365479"/>
                  </a:cubicBezTo>
                  <a:cubicBezTo>
                    <a:pt x="107466" y="410629"/>
                    <a:pt x="75060" y="371899"/>
                    <a:pt x="110291" y="424745"/>
                  </a:cubicBezTo>
                  <a:cubicBezTo>
                    <a:pt x="114719" y="431387"/>
                    <a:pt x="121580" y="436034"/>
                    <a:pt x="127225" y="441679"/>
                  </a:cubicBezTo>
                  <a:cubicBezTo>
                    <a:pt x="132922" y="464467"/>
                    <a:pt x="136811" y="490436"/>
                    <a:pt x="152625" y="509412"/>
                  </a:cubicBezTo>
                  <a:cubicBezTo>
                    <a:pt x="159139" y="517229"/>
                    <a:pt x="168672" y="522337"/>
                    <a:pt x="178025" y="526345"/>
                  </a:cubicBezTo>
                  <a:cubicBezTo>
                    <a:pt x="188720" y="530929"/>
                    <a:pt x="200602" y="531990"/>
                    <a:pt x="211891" y="534812"/>
                  </a:cubicBezTo>
                  <a:cubicBezTo>
                    <a:pt x="220358" y="540456"/>
                    <a:pt x="227938" y="547737"/>
                    <a:pt x="237291" y="551745"/>
                  </a:cubicBezTo>
                  <a:cubicBezTo>
                    <a:pt x="247987" y="556329"/>
                    <a:pt x="260119" y="556532"/>
                    <a:pt x="271158" y="560212"/>
                  </a:cubicBezTo>
                  <a:cubicBezTo>
                    <a:pt x="285576" y="565018"/>
                    <a:pt x="299380" y="571501"/>
                    <a:pt x="313491" y="577145"/>
                  </a:cubicBezTo>
                  <a:lnTo>
                    <a:pt x="1439558" y="568679"/>
                  </a:lnTo>
                  <a:cubicBezTo>
                    <a:pt x="1632951" y="564732"/>
                    <a:pt x="1497099" y="554155"/>
                    <a:pt x="1600425" y="543279"/>
                  </a:cubicBezTo>
                  <a:cubicBezTo>
                    <a:pt x="1639819" y="539132"/>
                    <a:pt x="1679447" y="537634"/>
                    <a:pt x="1718958" y="534812"/>
                  </a:cubicBezTo>
                  <a:cubicBezTo>
                    <a:pt x="1730247" y="531990"/>
                    <a:pt x="1741636" y="529542"/>
                    <a:pt x="1752825" y="526345"/>
                  </a:cubicBezTo>
                  <a:cubicBezTo>
                    <a:pt x="1775673" y="519817"/>
                    <a:pt x="1787287" y="512719"/>
                    <a:pt x="1812091" y="509412"/>
                  </a:cubicBezTo>
                  <a:cubicBezTo>
                    <a:pt x="1842990" y="505292"/>
                    <a:pt x="1874180" y="503767"/>
                    <a:pt x="1905225" y="500945"/>
                  </a:cubicBezTo>
                  <a:cubicBezTo>
                    <a:pt x="1958212" y="483284"/>
                    <a:pt x="1919586" y="494087"/>
                    <a:pt x="2015291" y="484012"/>
                  </a:cubicBezTo>
                  <a:cubicBezTo>
                    <a:pt x="2096380" y="475476"/>
                    <a:pt x="2077861" y="477492"/>
                    <a:pt x="2150758" y="467079"/>
                  </a:cubicBezTo>
                  <a:cubicBezTo>
                    <a:pt x="2159225" y="464257"/>
                    <a:pt x="2167446" y="460548"/>
                    <a:pt x="2176158" y="458612"/>
                  </a:cubicBezTo>
                  <a:cubicBezTo>
                    <a:pt x="2265573" y="438741"/>
                    <a:pt x="2195173" y="460739"/>
                    <a:pt x="2252358" y="441679"/>
                  </a:cubicBezTo>
                  <a:cubicBezTo>
                    <a:pt x="2260825" y="436034"/>
                    <a:pt x="2268657" y="429296"/>
                    <a:pt x="2277758" y="424745"/>
                  </a:cubicBezTo>
                  <a:cubicBezTo>
                    <a:pt x="2298001" y="414623"/>
                    <a:pt x="2323511" y="406672"/>
                    <a:pt x="2345491" y="399345"/>
                  </a:cubicBezTo>
                  <a:cubicBezTo>
                    <a:pt x="2375047" y="369791"/>
                    <a:pt x="2359900" y="389985"/>
                    <a:pt x="2379358" y="331612"/>
                  </a:cubicBezTo>
                  <a:lnTo>
                    <a:pt x="2387825" y="306212"/>
                  </a:lnTo>
                  <a:cubicBezTo>
                    <a:pt x="2385274" y="280702"/>
                    <a:pt x="2392605" y="220289"/>
                    <a:pt x="2362425" y="196145"/>
                  </a:cubicBezTo>
                  <a:cubicBezTo>
                    <a:pt x="2355456" y="190570"/>
                    <a:pt x="2345492" y="190501"/>
                    <a:pt x="2337025" y="187679"/>
                  </a:cubicBezTo>
                  <a:cubicBezTo>
                    <a:pt x="2264231" y="139148"/>
                    <a:pt x="2356332" y="197333"/>
                    <a:pt x="2286225" y="162279"/>
                  </a:cubicBezTo>
                  <a:cubicBezTo>
                    <a:pt x="2277123" y="157728"/>
                    <a:pt x="2270124" y="149478"/>
                    <a:pt x="2260825" y="145345"/>
                  </a:cubicBezTo>
                  <a:cubicBezTo>
                    <a:pt x="2156637" y="99039"/>
                    <a:pt x="2254950" y="149492"/>
                    <a:pt x="2176158" y="119945"/>
                  </a:cubicBezTo>
                  <a:cubicBezTo>
                    <a:pt x="2131937" y="103362"/>
                    <a:pt x="2146329" y="95219"/>
                    <a:pt x="2091491" y="86079"/>
                  </a:cubicBezTo>
                  <a:cubicBezTo>
                    <a:pt x="1817272" y="40374"/>
                    <a:pt x="2024220" y="69699"/>
                    <a:pt x="1464958" y="60679"/>
                  </a:cubicBezTo>
                  <a:cubicBezTo>
                    <a:pt x="1453669" y="57857"/>
                    <a:pt x="1441787" y="56796"/>
                    <a:pt x="1431091" y="52212"/>
                  </a:cubicBezTo>
                  <a:cubicBezTo>
                    <a:pt x="1421738" y="48204"/>
                    <a:pt x="1415712" y="37047"/>
                    <a:pt x="1405691" y="35279"/>
                  </a:cubicBezTo>
                  <a:cubicBezTo>
                    <a:pt x="1366682" y="28395"/>
                    <a:pt x="1326621" y="30244"/>
                    <a:pt x="1287158" y="26812"/>
                  </a:cubicBezTo>
                  <a:cubicBezTo>
                    <a:pt x="1261698" y="24598"/>
                    <a:pt x="1236358" y="21167"/>
                    <a:pt x="1210958" y="18345"/>
                  </a:cubicBezTo>
                  <a:cubicBezTo>
                    <a:pt x="1127918" y="-9335"/>
                    <a:pt x="1177946" y="-70"/>
                    <a:pt x="1058558" y="9879"/>
                  </a:cubicBezTo>
                  <a:cubicBezTo>
                    <a:pt x="1030336" y="15523"/>
                    <a:pt x="997839" y="10847"/>
                    <a:pt x="973891" y="26812"/>
                  </a:cubicBezTo>
                  <a:cubicBezTo>
                    <a:pt x="943795" y="46876"/>
                    <a:pt x="958667" y="43745"/>
                    <a:pt x="931558" y="43745"/>
                  </a:cubicBezTo>
                </a:path>
              </a:pathLst>
            </a:custGeom>
            <a:noFill/>
            <a:ln w="63500" cap="flat" cmpd="sng" algn="ctr">
              <a:solidFill>
                <a:srgbClr val="008BB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118533" y="1871133"/>
            <a:ext cx="3081867" cy="2870200"/>
          </a:xfrm>
          <a:custGeom>
            <a:avLst/>
            <a:gdLst>
              <a:gd name="connsiteX0" fmla="*/ 973667 w 3081867"/>
              <a:gd name="connsiteY0" fmla="*/ 0 h 2870200"/>
              <a:gd name="connsiteX1" fmla="*/ 609600 w 3081867"/>
              <a:gd name="connsiteY1" fmla="*/ 8467 h 2870200"/>
              <a:gd name="connsiteX2" fmla="*/ 550334 w 3081867"/>
              <a:gd name="connsiteY2" fmla="*/ 25400 h 2870200"/>
              <a:gd name="connsiteX3" fmla="*/ 406400 w 3081867"/>
              <a:gd name="connsiteY3" fmla="*/ 67734 h 2870200"/>
              <a:gd name="connsiteX4" fmla="*/ 347134 w 3081867"/>
              <a:gd name="connsiteY4" fmla="*/ 101600 h 2870200"/>
              <a:gd name="connsiteX5" fmla="*/ 321734 w 3081867"/>
              <a:gd name="connsiteY5" fmla="*/ 110067 h 2870200"/>
              <a:gd name="connsiteX6" fmla="*/ 270934 w 3081867"/>
              <a:gd name="connsiteY6" fmla="*/ 152400 h 2870200"/>
              <a:gd name="connsiteX7" fmla="*/ 245534 w 3081867"/>
              <a:gd name="connsiteY7" fmla="*/ 169334 h 2870200"/>
              <a:gd name="connsiteX8" fmla="*/ 169334 w 3081867"/>
              <a:gd name="connsiteY8" fmla="*/ 262467 h 2870200"/>
              <a:gd name="connsiteX9" fmla="*/ 152400 w 3081867"/>
              <a:gd name="connsiteY9" fmla="*/ 287867 h 2870200"/>
              <a:gd name="connsiteX10" fmla="*/ 143934 w 3081867"/>
              <a:gd name="connsiteY10" fmla="*/ 313267 h 2870200"/>
              <a:gd name="connsiteX11" fmla="*/ 118534 w 3081867"/>
              <a:gd name="connsiteY11" fmla="*/ 347134 h 2870200"/>
              <a:gd name="connsiteX12" fmla="*/ 110067 w 3081867"/>
              <a:gd name="connsiteY12" fmla="*/ 389467 h 2870200"/>
              <a:gd name="connsiteX13" fmla="*/ 84667 w 3081867"/>
              <a:gd name="connsiteY13" fmla="*/ 431800 h 2870200"/>
              <a:gd name="connsiteX14" fmla="*/ 76200 w 3081867"/>
              <a:gd name="connsiteY14" fmla="*/ 465667 h 2870200"/>
              <a:gd name="connsiteX15" fmla="*/ 67734 w 3081867"/>
              <a:gd name="connsiteY15" fmla="*/ 508000 h 2870200"/>
              <a:gd name="connsiteX16" fmla="*/ 42334 w 3081867"/>
              <a:gd name="connsiteY16" fmla="*/ 575734 h 2870200"/>
              <a:gd name="connsiteX17" fmla="*/ 33867 w 3081867"/>
              <a:gd name="connsiteY17" fmla="*/ 626534 h 2870200"/>
              <a:gd name="connsiteX18" fmla="*/ 25400 w 3081867"/>
              <a:gd name="connsiteY18" fmla="*/ 660400 h 2870200"/>
              <a:gd name="connsiteX19" fmla="*/ 0 w 3081867"/>
              <a:gd name="connsiteY19" fmla="*/ 778934 h 2870200"/>
              <a:gd name="connsiteX20" fmla="*/ 16934 w 3081867"/>
              <a:gd name="connsiteY20" fmla="*/ 1041400 h 2870200"/>
              <a:gd name="connsiteX21" fmla="*/ 42334 w 3081867"/>
              <a:gd name="connsiteY21" fmla="*/ 1134534 h 2870200"/>
              <a:gd name="connsiteX22" fmla="*/ 101600 w 3081867"/>
              <a:gd name="connsiteY22" fmla="*/ 1244600 h 2870200"/>
              <a:gd name="connsiteX23" fmla="*/ 118534 w 3081867"/>
              <a:gd name="connsiteY23" fmla="*/ 1261534 h 2870200"/>
              <a:gd name="connsiteX24" fmla="*/ 143934 w 3081867"/>
              <a:gd name="connsiteY24" fmla="*/ 1303867 h 2870200"/>
              <a:gd name="connsiteX25" fmla="*/ 186267 w 3081867"/>
              <a:gd name="connsiteY25" fmla="*/ 1346200 h 2870200"/>
              <a:gd name="connsiteX26" fmla="*/ 203200 w 3081867"/>
              <a:gd name="connsiteY26" fmla="*/ 1371600 h 2870200"/>
              <a:gd name="connsiteX27" fmla="*/ 228600 w 3081867"/>
              <a:gd name="connsiteY27" fmla="*/ 1405467 h 2870200"/>
              <a:gd name="connsiteX28" fmla="*/ 245534 w 3081867"/>
              <a:gd name="connsiteY28" fmla="*/ 1422400 h 2870200"/>
              <a:gd name="connsiteX29" fmla="*/ 262467 w 3081867"/>
              <a:gd name="connsiteY29" fmla="*/ 1447800 h 2870200"/>
              <a:gd name="connsiteX30" fmla="*/ 279400 w 3081867"/>
              <a:gd name="connsiteY30" fmla="*/ 1464734 h 2870200"/>
              <a:gd name="connsiteX31" fmla="*/ 330200 w 3081867"/>
              <a:gd name="connsiteY31" fmla="*/ 1532467 h 2870200"/>
              <a:gd name="connsiteX32" fmla="*/ 355600 w 3081867"/>
              <a:gd name="connsiteY32" fmla="*/ 1549400 h 2870200"/>
              <a:gd name="connsiteX33" fmla="*/ 381000 w 3081867"/>
              <a:gd name="connsiteY33" fmla="*/ 1574800 h 2870200"/>
              <a:gd name="connsiteX34" fmla="*/ 423334 w 3081867"/>
              <a:gd name="connsiteY34" fmla="*/ 1608667 h 2870200"/>
              <a:gd name="connsiteX35" fmla="*/ 448734 w 3081867"/>
              <a:gd name="connsiteY35" fmla="*/ 1642534 h 2870200"/>
              <a:gd name="connsiteX36" fmla="*/ 516467 w 3081867"/>
              <a:gd name="connsiteY36" fmla="*/ 1693334 h 2870200"/>
              <a:gd name="connsiteX37" fmla="*/ 575734 w 3081867"/>
              <a:gd name="connsiteY37" fmla="*/ 1727200 h 2870200"/>
              <a:gd name="connsiteX38" fmla="*/ 635000 w 3081867"/>
              <a:gd name="connsiteY38" fmla="*/ 1769534 h 2870200"/>
              <a:gd name="connsiteX39" fmla="*/ 677334 w 3081867"/>
              <a:gd name="connsiteY39" fmla="*/ 1811867 h 2870200"/>
              <a:gd name="connsiteX40" fmla="*/ 719667 w 3081867"/>
              <a:gd name="connsiteY40" fmla="*/ 1845734 h 2870200"/>
              <a:gd name="connsiteX41" fmla="*/ 745067 w 3081867"/>
              <a:gd name="connsiteY41" fmla="*/ 1862667 h 2870200"/>
              <a:gd name="connsiteX42" fmla="*/ 770467 w 3081867"/>
              <a:gd name="connsiteY42" fmla="*/ 1888067 h 2870200"/>
              <a:gd name="connsiteX43" fmla="*/ 821267 w 3081867"/>
              <a:gd name="connsiteY43" fmla="*/ 1921934 h 2870200"/>
              <a:gd name="connsiteX44" fmla="*/ 880534 w 3081867"/>
              <a:gd name="connsiteY44" fmla="*/ 1964267 h 2870200"/>
              <a:gd name="connsiteX45" fmla="*/ 939800 w 3081867"/>
              <a:gd name="connsiteY45" fmla="*/ 1998134 h 2870200"/>
              <a:gd name="connsiteX46" fmla="*/ 965200 w 3081867"/>
              <a:gd name="connsiteY46" fmla="*/ 2023534 h 2870200"/>
              <a:gd name="connsiteX47" fmla="*/ 990600 w 3081867"/>
              <a:gd name="connsiteY47" fmla="*/ 2032000 h 2870200"/>
              <a:gd name="connsiteX48" fmla="*/ 1041400 w 3081867"/>
              <a:gd name="connsiteY48" fmla="*/ 2074334 h 2870200"/>
              <a:gd name="connsiteX49" fmla="*/ 1092200 w 3081867"/>
              <a:gd name="connsiteY49" fmla="*/ 2091267 h 2870200"/>
              <a:gd name="connsiteX50" fmla="*/ 1143000 w 3081867"/>
              <a:gd name="connsiteY50" fmla="*/ 2125134 h 2870200"/>
              <a:gd name="connsiteX51" fmla="*/ 1176867 w 3081867"/>
              <a:gd name="connsiteY51" fmla="*/ 2150534 h 2870200"/>
              <a:gd name="connsiteX52" fmla="*/ 1219200 w 3081867"/>
              <a:gd name="connsiteY52" fmla="*/ 2167467 h 2870200"/>
              <a:gd name="connsiteX53" fmla="*/ 1244600 w 3081867"/>
              <a:gd name="connsiteY53" fmla="*/ 2184400 h 2870200"/>
              <a:gd name="connsiteX54" fmla="*/ 1270000 w 3081867"/>
              <a:gd name="connsiteY54" fmla="*/ 2192867 h 2870200"/>
              <a:gd name="connsiteX55" fmla="*/ 1337734 w 3081867"/>
              <a:gd name="connsiteY55" fmla="*/ 2218267 h 2870200"/>
              <a:gd name="connsiteX56" fmla="*/ 1405467 w 3081867"/>
              <a:gd name="connsiteY56" fmla="*/ 2252134 h 2870200"/>
              <a:gd name="connsiteX57" fmla="*/ 1430867 w 3081867"/>
              <a:gd name="connsiteY57" fmla="*/ 2269067 h 2870200"/>
              <a:gd name="connsiteX58" fmla="*/ 1456267 w 3081867"/>
              <a:gd name="connsiteY58" fmla="*/ 2277534 h 2870200"/>
              <a:gd name="connsiteX59" fmla="*/ 1524000 w 3081867"/>
              <a:gd name="connsiteY59" fmla="*/ 2311400 h 2870200"/>
              <a:gd name="connsiteX60" fmla="*/ 1557867 w 3081867"/>
              <a:gd name="connsiteY60" fmla="*/ 2319867 h 2870200"/>
              <a:gd name="connsiteX61" fmla="*/ 1591734 w 3081867"/>
              <a:gd name="connsiteY61" fmla="*/ 2336800 h 2870200"/>
              <a:gd name="connsiteX62" fmla="*/ 1617134 w 3081867"/>
              <a:gd name="connsiteY62" fmla="*/ 2345267 h 2870200"/>
              <a:gd name="connsiteX63" fmla="*/ 1642534 w 3081867"/>
              <a:gd name="connsiteY63" fmla="*/ 2362200 h 2870200"/>
              <a:gd name="connsiteX64" fmla="*/ 1684867 w 3081867"/>
              <a:gd name="connsiteY64" fmla="*/ 2370667 h 2870200"/>
              <a:gd name="connsiteX65" fmla="*/ 1718734 w 3081867"/>
              <a:gd name="connsiteY65" fmla="*/ 2387600 h 2870200"/>
              <a:gd name="connsiteX66" fmla="*/ 1778000 w 3081867"/>
              <a:gd name="connsiteY66" fmla="*/ 2404534 h 2870200"/>
              <a:gd name="connsiteX67" fmla="*/ 1803400 w 3081867"/>
              <a:gd name="connsiteY67" fmla="*/ 2429934 h 2870200"/>
              <a:gd name="connsiteX68" fmla="*/ 1837267 w 3081867"/>
              <a:gd name="connsiteY68" fmla="*/ 2438400 h 2870200"/>
              <a:gd name="connsiteX69" fmla="*/ 1879600 w 3081867"/>
              <a:gd name="connsiteY69" fmla="*/ 2455334 h 2870200"/>
              <a:gd name="connsiteX70" fmla="*/ 1947334 w 3081867"/>
              <a:gd name="connsiteY70" fmla="*/ 2489200 h 2870200"/>
              <a:gd name="connsiteX71" fmla="*/ 1998134 w 3081867"/>
              <a:gd name="connsiteY71" fmla="*/ 2506134 h 2870200"/>
              <a:gd name="connsiteX72" fmla="*/ 2032000 w 3081867"/>
              <a:gd name="connsiteY72" fmla="*/ 2523067 h 2870200"/>
              <a:gd name="connsiteX73" fmla="*/ 2065867 w 3081867"/>
              <a:gd name="connsiteY73" fmla="*/ 2531534 h 2870200"/>
              <a:gd name="connsiteX74" fmla="*/ 2091267 w 3081867"/>
              <a:gd name="connsiteY74" fmla="*/ 2540000 h 2870200"/>
              <a:gd name="connsiteX75" fmla="*/ 2150534 w 3081867"/>
              <a:gd name="connsiteY75" fmla="*/ 2565400 h 2870200"/>
              <a:gd name="connsiteX76" fmla="*/ 2175934 w 3081867"/>
              <a:gd name="connsiteY76" fmla="*/ 2582334 h 2870200"/>
              <a:gd name="connsiteX77" fmla="*/ 2260600 w 3081867"/>
              <a:gd name="connsiteY77" fmla="*/ 2599267 h 2870200"/>
              <a:gd name="connsiteX78" fmla="*/ 2336800 w 3081867"/>
              <a:gd name="connsiteY78" fmla="*/ 2624667 h 2870200"/>
              <a:gd name="connsiteX79" fmla="*/ 2362200 w 3081867"/>
              <a:gd name="connsiteY79" fmla="*/ 2633134 h 2870200"/>
              <a:gd name="connsiteX80" fmla="*/ 2438400 w 3081867"/>
              <a:gd name="connsiteY80" fmla="*/ 2650067 h 2870200"/>
              <a:gd name="connsiteX81" fmla="*/ 2506134 w 3081867"/>
              <a:gd name="connsiteY81" fmla="*/ 2675467 h 2870200"/>
              <a:gd name="connsiteX82" fmla="*/ 2599267 w 3081867"/>
              <a:gd name="connsiteY82" fmla="*/ 2692400 h 2870200"/>
              <a:gd name="connsiteX83" fmla="*/ 2717800 w 3081867"/>
              <a:gd name="connsiteY83" fmla="*/ 2734734 h 2870200"/>
              <a:gd name="connsiteX84" fmla="*/ 2743200 w 3081867"/>
              <a:gd name="connsiteY84" fmla="*/ 2743200 h 2870200"/>
              <a:gd name="connsiteX85" fmla="*/ 2810934 w 3081867"/>
              <a:gd name="connsiteY85" fmla="*/ 2760134 h 2870200"/>
              <a:gd name="connsiteX86" fmla="*/ 2861734 w 3081867"/>
              <a:gd name="connsiteY86" fmla="*/ 2785534 h 2870200"/>
              <a:gd name="connsiteX87" fmla="*/ 2921000 w 3081867"/>
              <a:gd name="connsiteY87" fmla="*/ 2810934 h 2870200"/>
              <a:gd name="connsiteX88" fmla="*/ 2980267 w 3081867"/>
              <a:gd name="connsiteY88" fmla="*/ 2836334 h 2870200"/>
              <a:gd name="connsiteX89" fmla="*/ 3005667 w 3081867"/>
              <a:gd name="connsiteY89" fmla="*/ 2853267 h 2870200"/>
              <a:gd name="connsiteX90" fmla="*/ 3081867 w 3081867"/>
              <a:gd name="connsiteY90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081867" h="2870200">
                <a:moveTo>
                  <a:pt x="973667" y="0"/>
                </a:moveTo>
                <a:cubicBezTo>
                  <a:pt x="852311" y="2822"/>
                  <a:pt x="730771" y="1197"/>
                  <a:pt x="609600" y="8467"/>
                </a:cubicBezTo>
                <a:cubicBezTo>
                  <a:pt x="589091" y="9698"/>
                  <a:pt x="569945" y="19272"/>
                  <a:pt x="550334" y="25400"/>
                </a:cubicBezTo>
                <a:cubicBezTo>
                  <a:pt x="419290" y="66351"/>
                  <a:pt x="528589" y="37186"/>
                  <a:pt x="406400" y="67734"/>
                </a:cubicBezTo>
                <a:cubicBezTo>
                  <a:pt x="380891" y="84740"/>
                  <a:pt x="377211" y="88710"/>
                  <a:pt x="347134" y="101600"/>
                </a:cubicBezTo>
                <a:cubicBezTo>
                  <a:pt x="338931" y="105116"/>
                  <a:pt x="329716" y="106076"/>
                  <a:pt x="321734" y="110067"/>
                </a:cubicBezTo>
                <a:cubicBezTo>
                  <a:pt x="290202" y="125833"/>
                  <a:pt x="299022" y="128993"/>
                  <a:pt x="270934" y="152400"/>
                </a:cubicBezTo>
                <a:cubicBezTo>
                  <a:pt x="263117" y="158914"/>
                  <a:pt x="253192" y="162633"/>
                  <a:pt x="245534" y="169334"/>
                </a:cubicBezTo>
                <a:cubicBezTo>
                  <a:pt x="200150" y="209045"/>
                  <a:pt x="202704" y="212412"/>
                  <a:pt x="169334" y="262467"/>
                </a:cubicBezTo>
                <a:lnTo>
                  <a:pt x="152400" y="287867"/>
                </a:lnTo>
                <a:cubicBezTo>
                  <a:pt x="149578" y="296334"/>
                  <a:pt x="148362" y="305518"/>
                  <a:pt x="143934" y="313267"/>
                </a:cubicBezTo>
                <a:cubicBezTo>
                  <a:pt x="136933" y="325519"/>
                  <a:pt x="124265" y="334239"/>
                  <a:pt x="118534" y="347134"/>
                </a:cubicBezTo>
                <a:cubicBezTo>
                  <a:pt x="112689" y="360284"/>
                  <a:pt x="115412" y="376106"/>
                  <a:pt x="110067" y="389467"/>
                </a:cubicBezTo>
                <a:cubicBezTo>
                  <a:pt x="103955" y="404746"/>
                  <a:pt x="93134" y="417689"/>
                  <a:pt x="84667" y="431800"/>
                </a:cubicBezTo>
                <a:cubicBezTo>
                  <a:pt x="81845" y="443089"/>
                  <a:pt x="78724" y="454308"/>
                  <a:pt x="76200" y="465667"/>
                </a:cubicBezTo>
                <a:cubicBezTo>
                  <a:pt x="73078" y="479715"/>
                  <a:pt x="71869" y="494216"/>
                  <a:pt x="67734" y="508000"/>
                </a:cubicBezTo>
                <a:cubicBezTo>
                  <a:pt x="62076" y="526859"/>
                  <a:pt x="47038" y="554566"/>
                  <a:pt x="42334" y="575734"/>
                </a:cubicBezTo>
                <a:cubicBezTo>
                  <a:pt x="38610" y="592492"/>
                  <a:pt x="37234" y="609700"/>
                  <a:pt x="33867" y="626534"/>
                </a:cubicBezTo>
                <a:cubicBezTo>
                  <a:pt x="31585" y="637944"/>
                  <a:pt x="27838" y="649022"/>
                  <a:pt x="25400" y="660400"/>
                </a:cubicBezTo>
                <a:cubicBezTo>
                  <a:pt x="-3425" y="794916"/>
                  <a:pt x="19333" y="701604"/>
                  <a:pt x="0" y="778934"/>
                </a:cubicBezTo>
                <a:cubicBezTo>
                  <a:pt x="5645" y="866423"/>
                  <a:pt x="10377" y="953975"/>
                  <a:pt x="16934" y="1041400"/>
                </a:cubicBezTo>
                <a:cubicBezTo>
                  <a:pt x="22998" y="1122250"/>
                  <a:pt x="8355" y="1100555"/>
                  <a:pt x="42334" y="1134534"/>
                </a:cubicBezTo>
                <a:cubicBezTo>
                  <a:pt x="57650" y="1172825"/>
                  <a:pt x="71367" y="1214367"/>
                  <a:pt x="101600" y="1244600"/>
                </a:cubicBezTo>
                <a:cubicBezTo>
                  <a:pt x="107245" y="1250245"/>
                  <a:pt x="113894" y="1255038"/>
                  <a:pt x="118534" y="1261534"/>
                </a:cubicBezTo>
                <a:cubicBezTo>
                  <a:pt x="128099" y="1274925"/>
                  <a:pt x="133654" y="1291017"/>
                  <a:pt x="143934" y="1303867"/>
                </a:cubicBezTo>
                <a:cubicBezTo>
                  <a:pt x="156400" y="1319450"/>
                  <a:pt x="173126" y="1331182"/>
                  <a:pt x="186267" y="1346200"/>
                </a:cubicBezTo>
                <a:cubicBezTo>
                  <a:pt x="192968" y="1353858"/>
                  <a:pt x="197286" y="1363320"/>
                  <a:pt x="203200" y="1371600"/>
                </a:cubicBezTo>
                <a:cubicBezTo>
                  <a:pt x="211402" y="1383083"/>
                  <a:pt x="219566" y="1394627"/>
                  <a:pt x="228600" y="1405467"/>
                </a:cubicBezTo>
                <a:cubicBezTo>
                  <a:pt x="233710" y="1411599"/>
                  <a:pt x="240547" y="1416167"/>
                  <a:pt x="245534" y="1422400"/>
                </a:cubicBezTo>
                <a:cubicBezTo>
                  <a:pt x="251891" y="1430346"/>
                  <a:pt x="256110" y="1439854"/>
                  <a:pt x="262467" y="1447800"/>
                </a:cubicBezTo>
                <a:cubicBezTo>
                  <a:pt x="267454" y="1454033"/>
                  <a:pt x="274413" y="1458501"/>
                  <a:pt x="279400" y="1464734"/>
                </a:cubicBezTo>
                <a:cubicBezTo>
                  <a:pt x="310658" y="1503807"/>
                  <a:pt x="282341" y="1484608"/>
                  <a:pt x="330200" y="1532467"/>
                </a:cubicBezTo>
                <a:cubicBezTo>
                  <a:pt x="337395" y="1539662"/>
                  <a:pt x="347783" y="1542886"/>
                  <a:pt x="355600" y="1549400"/>
                </a:cubicBezTo>
                <a:cubicBezTo>
                  <a:pt x="364798" y="1557065"/>
                  <a:pt x="371989" y="1566915"/>
                  <a:pt x="381000" y="1574800"/>
                </a:cubicBezTo>
                <a:cubicBezTo>
                  <a:pt x="394600" y="1586700"/>
                  <a:pt x="410556" y="1595889"/>
                  <a:pt x="423334" y="1608667"/>
                </a:cubicBezTo>
                <a:cubicBezTo>
                  <a:pt x="433312" y="1618645"/>
                  <a:pt x="438293" y="1633042"/>
                  <a:pt x="448734" y="1642534"/>
                </a:cubicBezTo>
                <a:cubicBezTo>
                  <a:pt x="469617" y="1661518"/>
                  <a:pt x="493889" y="1676401"/>
                  <a:pt x="516467" y="1693334"/>
                </a:cubicBezTo>
                <a:cubicBezTo>
                  <a:pt x="557473" y="1724088"/>
                  <a:pt x="536947" y="1714272"/>
                  <a:pt x="575734" y="1727200"/>
                </a:cubicBezTo>
                <a:cubicBezTo>
                  <a:pt x="614097" y="1784745"/>
                  <a:pt x="563803" y="1719696"/>
                  <a:pt x="635000" y="1769534"/>
                </a:cubicBezTo>
                <a:cubicBezTo>
                  <a:pt x="651349" y="1780978"/>
                  <a:pt x="661751" y="1799400"/>
                  <a:pt x="677334" y="1811867"/>
                </a:cubicBezTo>
                <a:cubicBezTo>
                  <a:pt x="691445" y="1823156"/>
                  <a:pt x="705210" y="1834891"/>
                  <a:pt x="719667" y="1845734"/>
                </a:cubicBezTo>
                <a:cubicBezTo>
                  <a:pt x="727807" y="1851839"/>
                  <a:pt x="737250" y="1856153"/>
                  <a:pt x="745067" y="1862667"/>
                </a:cubicBezTo>
                <a:cubicBezTo>
                  <a:pt x="754265" y="1870332"/>
                  <a:pt x="761016" y="1880716"/>
                  <a:pt x="770467" y="1888067"/>
                </a:cubicBezTo>
                <a:cubicBezTo>
                  <a:pt x="786531" y="1900562"/>
                  <a:pt x="804334" y="1910645"/>
                  <a:pt x="821267" y="1921934"/>
                </a:cubicBezTo>
                <a:cubicBezTo>
                  <a:pt x="858414" y="1946699"/>
                  <a:pt x="838518" y="1932756"/>
                  <a:pt x="880534" y="1964267"/>
                </a:cubicBezTo>
                <a:cubicBezTo>
                  <a:pt x="916546" y="2018286"/>
                  <a:pt x="871796" y="1964132"/>
                  <a:pt x="939800" y="1998134"/>
                </a:cubicBezTo>
                <a:cubicBezTo>
                  <a:pt x="950510" y="2003489"/>
                  <a:pt x="955237" y="2016892"/>
                  <a:pt x="965200" y="2023534"/>
                </a:cubicBezTo>
                <a:cubicBezTo>
                  <a:pt x="972626" y="2028484"/>
                  <a:pt x="982133" y="2029178"/>
                  <a:pt x="990600" y="2032000"/>
                </a:cubicBezTo>
                <a:cubicBezTo>
                  <a:pt x="1006126" y="2047526"/>
                  <a:pt x="1021275" y="2064272"/>
                  <a:pt x="1041400" y="2074334"/>
                </a:cubicBezTo>
                <a:cubicBezTo>
                  <a:pt x="1057365" y="2082316"/>
                  <a:pt x="1092200" y="2091267"/>
                  <a:pt x="1092200" y="2091267"/>
                </a:cubicBezTo>
                <a:cubicBezTo>
                  <a:pt x="1126704" y="2125769"/>
                  <a:pt x="1088325" y="2090961"/>
                  <a:pt x="1143000" y="2125134"/>
                </a:cubicBezTo>
                <a:cubicBezTo>
                  <a:pt x="1154966" y="2132613"/>
                  <a:pt x="1164532" y="2143681"/>
                  <a:pt x="1176867" y="2150534"/>
                </a:cubicBezTo>
                <a:cubicBezTo>
                  <a:pt x="1190152" y="2157915"/>
                  <a:pt x="1205606" y="2160670"/>
                  <a:pt x="1219200" y="2167467"/>
                </a:cubicBezTo>
                <a:cubicBezTo>
                  <a:pt x="1228301" y="2172018"/>
                  <a:pt x="1235499" y="2179849"/>
                  <a:pt x="1244600" y="2184400"/>
                </a:cubicBezTo>
                <a:cubicBezTo>
                  <a:pt x="1252582" y="2188391"/>
                  <a:pt x="1261797" y="2189351"/>
                  <a:pt x="1270000" y="2192867"/>
                </a:cubicBezTo>
                <a:cubicBezTo>
                  <a:pt x="1331983" y="2219431"/>
                  <a:pt x="1275296" y="2202657"/>
                  <a:pt x="1337734" y="2218267"/>
                </a:cubicBezTo>
                <a:cubicBezTo>
                  <a:pt x="1412944" y="2274676"/>
                  <a:pt x="1331493" y="2220431"/>
                  <a:pt x="1405467" y="2252134"/>
                </a:cubicBezTo>
                <a:cubicBezTo>
                  <a:pt x="1414820" y="2256142"/>
                  <a:pt x="1421766" y="2264516"/>
                  <a:pt x="1430867" y="2269067"/>
                </a:cubicBezTo>
                <a:cubicBezTo>
                  <a:pt x="1438849" y="2273058"/>
                  <a:pt x="1448142" y="2273841"/>
                  <a:pt x="1456267" y="2277534"/>
                </a:cubicBezTo>
                <a:cubicBezTo>
                  <a:pt x="1479247" y="2287979"/>
                  <a:pt x="1499511" y="2305278"/>
                  <a:pt x="1524000" y="2311400"/>
                </a:cubicBezTo>
                <a:cubicBezTo>
                  <a:pt x="1535289" y="2314222"/>
                  <a:pt x="1546971" y="2315781"/>
                  <a:pt x="1557867" y="2319867"/>
                </a:cubicBezTo>
                <a:cubicBezTo>
                  <a:pt x="1569685" y="2324299"/>
                  <a:pt x="1580133" y="2331828"/>
                  <a:pt x="1591734" y="2336800"/>
                </a:cubicBezTo>
                <a:cubicBezTo>
                  <a:pt x="1599937" y="2340316"/>
                  <a:pt x="1609152" y="2341276"/>
                  <a:pt x="1617134" y="2345267"/>
                </a:cubicBezTo>
                <a:cubicBezTo>
                  <a:pt x="1626235" y="2349818"/>
                  <a:pt x="1633006" y="2358627"/>
                  <a:pt x="1642534" y="2362200"/>
                </a:cubicBezTo>
                <a:cubicBezTo>
                  <a:pt x="1656008" y="2367253"/>
                  <a:pt x="1670756" y="2367845"/>
                  <a:pt x="1684867" y="2370667"/>
                </a:cubicBezTo>
                <a:cubicBezTo>
                  <a:pt x="1696156" y="2376311"/>
                  <a:pt x="1707133" y="2382628"/>
                  <a:pt x="1718734" y="2387600"/>
                </a:cubicBezTo>
                <a:cubicBezTo>
                  <a:pt x="1735740" y="2394888"/>
                  <a:pt x="1760813" y="2400237"/>
                  <a:pt x="1778000" y="2404534"/>
                </a:cubicBezTo>
                <a:cubicBezTo>
                  <a:pt x="1786467" y="2413001"/>
                  <a:pt x="1793004" y="2423994"/>
                  <a:pt x="1803400" y="2429934"/>
                </a:cubicBezTo>
                <a:cubicBezTo>
                  <a:pt x="1813503" y="2435707"/>
                  <a:pt x="1826228" y="2434720"/>
                  <a:pt x="1837267" y="2438400"/>
                </a:cubicBezTo>
                <a:cubicBezTo>
                  <a:pt x="1851685" y="2443206"/>
                  <a:pt x="1865801" y="2448965"/>
                  <a:pt x="1879600" y="2455334"/>
                </a:cubicBezTo>
                <a:cubicBezTo>
                  <a:pt x="1902519" y="2465912"/>
                  <a:pt x="1923387" y="2481217"/>
                  <a:pt x="1947334" y="2489200"/>
                </a:cubicBezTo>
                <a:cubicBezTo>
                  <a:pt x="1964267" y="2494845"/>
                  <a:pt x="1982169" y="2498152"/>
                  <a:pt x="1998134" y="2506134"/>
                </a:cubicBezTo>
                <a:cubicBezTo>
                  <a:pt x="2009423" y="2511778"/>
                  <a:pt x="2020182" y="2518635"/>
                  <a:pt x="2032000" y="2523067"/>
                </a:cubicBezTo>
                <a:cubicBezTo>
                  <a:pt x="2042896" y="2527153"/>
                  <a:pt x="2054678" y="2528337"/>
                  <a:pt x="2065867" y="2531534"/>
                </a:cubicBezTo>
                <a:cubicBezTo>
                  <a:pt x="2074448" y="2533986"/>
                  <a:pt x="2082800" y="2537178"/>
                  <a:pt x="2091267" y="2540000"/>
                </a:cubicBezTo>
                <a:cubicBezTo>
                  <a:pt x="2155035" y="2582514"/>
                  <a:pt x="2073991" y="2532596"/>
                  <a:pt x="2150534" y="2565400"/>
                </a:cubicBezTo>
                <a:cubicBezTo>
                  <a:pt x="2159887" y="2569408"/>
                  <a:pt x="2166832" y="2577783"/>
                  <a:pt x="2175934" y="2582334"/>
                </a:cubicBezTo>
                <a:cubicBezTo>
                  <a:pt x="2199574" y="2594154"/>
                  <a:pt x="2238768" y="2596148"/>
                  <a:pt x="2260600" y="2599267"/>
                </a:cubicBezTo>
                <a:cubicBezTo>
                  <a:pt x="2316936" y="2627434"/>
                  <a:pt x="2271147" y="2608253"/>
                  <a:pt x="2336800" y="2624667"/>
                </a:cubicBezTo>
                <a:cubicBezTo>
                  <a:pt x="2345458" y="2626832"/>
                  <a:pt x="2353619" y="2630682"/>
                  <a:pt x="2362200" y="2633134"/>
                </a:cubicBezTo>
                <a:cubicBezTo>
                  <a:pt x="2398320" y="2643454"/>
                  <a:pt x="2399135" y="2641341"/>
                  <a:pt x="2438400" y="2650067"/>
                </a:cubicBezTo>
                <a:cubicBezTo>
                  <a:pt x="2534213" y="2671360"/>
                  <a:pt x="2407951" y="2642739"/>
                  <a:pt x="2506134" y="2675467"/>
                </a:cubicBezTo>
                <a:cubicBezTo>
                  <a:pt x="2517974" y="2679414"/>
                  <a:pt x="2590729" y="2690977"/>
                  <a:pt x="2599267" y="2692400"/>
                </a:cubicBezTo>
                <a:cubicBezTo>
                  <a:pt x="2666454" y="2719276"/>
                  <a:pt x="2627191" y="2704532"/>
                  <a:pt x="2717800" y="2734734"/>
                </a:cubicBezTo>
                <a:cubicBezTo>
                  <a:pt x="2726267" y="2737556"/>
                  <a:pt x="2734542" y="2741035"/>
                  <a:pt x="2743200" y="2743200"/>
                </a:cubicBezTo>
                <a:lnTo>
                  <a:pt x="2810934" y="2760134"/>
                </a:lnTo>
                <a:cubicBezTo>
                  <a:pt x="2859746" y="2792675"/>
                  <a:pt x="2812659" y="2764502"/>
                  <a:pt x="2861734" y="2785534"/>
                </a:cubicBezTo>
                <a:cubicBezTo>
                  <a:pt x="2934969" y="2816921"/>
                  <a:pt x="2861432" y="2791077"/>
                  <a:pt x="2921000" y="2810934"/>
                </a:cubicBezTo>
                <a:cubicBezTo>
                  <a:pt x="2955901" y="2845833"/>
                  <a:pt x="2916061" y="2812257"/>
                  <a:pt x="2980267" y="2836334"/>
                </a:cubicBezTo>
                <a:cubicBezTo>
                  <a:pt x="2989795" y="2839907"/>
                  <a:pt x="2995921" y="2850343"/>
                  <a:pt x="3005667" y="2853267"/>
                </a:cubicBezTo>
                <a:cubicBezTo>
                  <a:pt x="3122662" y="2888365"/>
                  <a:pt x="3030805" y="2844671"/>
                  <a:pt x="3081867" y="2870200"/>
                </a:cubicBezTo>
              </a:path>
            </a:pathLst>
          </a:custGeom>
          <a:noFill/>
          <a:ln w="63500" cap="flat" cmpd="sng" algn="ctr">
            <a:solidFill>
              <a:srgbClr val="008BB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Algorithms </a:t>
            </a:r>
            <a:br>
              <a:rPr lang="en-GB" dirty="0"/>
            </a:br>
            <a:r>
              <a:rPr lang="en-GB" dirty="0"/>
              <a:t>History depth / extracting scripts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Workflow Diagrams</a:t>
            </a:r>
          </a:p>
          <a:p>
            <a:r>
              <a:rPr lang="en-GB" dirty="0" smtClean="0"/>
              <a:t>Nested History</a:t>
            </a:r>
          </a:p>
          <a:p>
            <a:pPr lvl="1"/>
            <a:r>
              <a:rPr lang="en-GB" dirty="0" smtClean="0"/>
              <a:t>Able to reveal the underlying step of Workflow Algorithms</a:t>
            </a:r>
          </a:p>
          <a:p>
            <a:pPr lvl="1"/>
            <a:r>
              <a:rPr lang="en-GB" dirty="0" smtClean="0"/>
              <a:t>No more black boxes</a:t>
            </a:r>
          </a:p>
          <a:p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Output script buttons</a:t>
            </a:r>
          </a:p>
          <a:p>
            <a:pPr lvl="2"/>
            <a:r>
              <a:rPr lang="en-GB" dirty="0" smtClean="0"/>
              <a:t>Not universal yet</a:t>
            </a:r>
          </a:p>
          <a:p>
            <a:pPr lvl="2"/>
            <a:endParaRPr lang="en-GB" dirty="0"/>
          </a:p>
        </p:txBody>
      </p:sp>
      <p:pic>
        <p:nvPicPr>
          <p:cNvPr id="3074" name="Picture 2" descr="File:Nested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48" y="2568735"/>
            <a:ext cx="4438244" cy="31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ntidproject.org/images/5/5f/UnrolledAlgorit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76501"/>
            <a:ext cx="8601547" cy="6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t="94328" r="81816"/>
          <a:stretch/>
        </p:blipFill>
        <p:spPr>
          <a:xfrm>
            <a:off x="1691680" y="4005064"/>
            <a:ext cx="1359571" cy="612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GB" dirty="0"/>
              <a:t>Improve </a:t>
            </a:r>
            <a:r>
              <a:rPr lang="en-GB" dirty="0" err="1"/>
              <a:t>Vates</a:t>
            </a:r>
            <a:r>
              <a:rPr lang="en-GB" dirty="0"/>
              <a:t>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48680"/>
            <a:ext cx="8229600" cy="4205287"/>
          </a:xfrm>
        </p:spPr>
        <p:txBody>
          <a:bodyPr/>
          <a:lstStyle/>
          <a:p>
            <a:r>
              <a:rPr lang="en-US" dirty="0" smtClean="0"/>
              <a:t>Technique </a:t>
            </a:r>
            <a:r>
              <a:rPr lang="en-US" dirty="0"/>
              <a:t>dependent initial view in </a:t>
            </a:r>
            <a:r>
              <a:rPr lang="en-US" dirty="0" smtClean="0"/>
              <a:t>VSI</a:t>
            </a:r>
          </a:p>
          <a:p>
            <a:endParaRPr lang="en-US" dirty="0" smtClean="0"/>
          </a:p>
          <a:p>
            <a:r>
              <a:rPr lang="en-US" dirty="0" smtClean="0"/>
              <a:t>Not quite ready for release 3.3</a:t>
            </a:r>
          </a:p>
          <a:p>
            <a:pPr lvl="1"/>
            <a:r>
              <a:rPr lang="en-US" dirty="0" smtClean="0"/>
              <a:t>More powerful in-situ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Better </a:t>
            </a:r>
            <a:r>
              <a:rPr lang="en-US" dirty="0" err="1" smtClean="0"/>
              <a:t>colour</a:t>
            </a:r>
            <a:r>
              <a:rPr lang="en-US" dirty="0" smtClean="0"/>
              <a:t> map boundaries and harmonization</a:t>
            </a:r>
          </a:p>
          <a:p>
            <a:pPr lvl="1"/>
            <a:r>
              <a:rPr lang="en-US" dirty="0" smtClean="0"/>
              <a:t>Better default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Faster representations at lower memory overhead</a:t>
            </a:r>
          </a:p>
          <a:p>
            <a:pPr lvl="1"/>
            <a:r>
              <a:rPr lang="en-US" dirty="0" smtClean="0"/>
              <a:t>Faster slicing</a:t>
            </a:r>
          </a:p>
          <a:p>
            <a:pPr lvl="1"/>
            <a:r>
              <a:rPr lang="en-US" dirty="0" smtClean="0"/>
              <a:t>Multi-window mode</a:t>
            </a:r>
          </a:p>
          <a:p>
            <a:pPr lvl="1"/>
            <a:r>
              <a:rPr lang="en-US" dirty="0" smtClean="0"/>
              <a:t>A less confusing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82" y="4221088"/>
            <a:ext cx="4120175" cy="2636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9807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www.mantidproject.org</a:t>
            </a:r>
            <a:r>
              <a:rPr lang="en-US" dirty="0">
                <a:hlinkClick r:id="rId3"/>
              </a:rPr>
              <a:t>/VatesSimpleInterface_v2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25144"/>
            <a:ext cx="3528392" cy="8374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6372200" y="4221088"/>
            <a:ext cx="1008112" cy="522476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5536" y="4725144"/>
            <a:ext cx="3024336" cy="936104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Connector 9"/>
          <p:cNvCxnSpPr>
            <a:stCxn id="8" idx="7"/>
            <a:endCxn id="7" idx="2"/>
          </p:cNvCxnSpPr>
          <p:nvPr/>
        </p:nvCxnSpPr>
        <p:spPr bwMode="auto">
          <a:xfrm flipV="1">
            <a:off x="2976968" y="4482326"/>
            <a:ext cx="3395232" cy="3799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95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Tuesday am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8080184"/>
              </p:ext>
            </p:extLst>
          </p:nvPr>
        </p:nvGraphicFramePr>
        <p:xfrm>
          <a:off x="899592" y="1189822"/>
          <a:ext cx="7920880" cy="5062872"/>
        </p:xfrm>
        <a:graphic>
          <a:graphicData uri="http://schemas.openxmlformats.org/drawingml/2006/table">
            <a:tbl>
              <a:tblPr/>
              <a:tblGrid>
                <a:gridCol w="648072"/>
                <a:gridCol w="7272808"/>
              </a:tblGrid>
              <a:tr h="1386987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9:30</a:t>
                      </a:r>
                      <a:endParaRPr lang="en-GB" sz="1600" dirty="0"/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Garden Room 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Welcome (Robert </a:t>
                      </a:r>
                      <a:r>
                        <a:rPr lang="en-GB" sz="1600" dirty="0" smtClean="0">
                          <a:effectLst/>
                        </a:rPr>
                        <a:t>McGreevy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Meeting objectives (Toby Perring)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ORNL (Garrett Granroth)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ISIS (Ross Stewart)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Review of Progress on previous SSC requirements (Nick Draper)</a:t>
                      </a:r>
                      <a:br>
                        <a:rPr lang="en-GB" sz="1600" dirty="0">
                          <a:effectLst/>
                        </a:rPr>
                      </a:br>
                      <a:endParaRPr lang="en-GB" sz="1600" dirty="0">
                        <a:effectLst/>
                      </a:endParaRP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91253">
                <a:tc>
                  <a:txBody>
                    <a:bodyPr/>
                    <a:lstStyle/>
                    <a:p>
                      <a:r>
                        <a:rPr lang="en-GB" sz="1600"/>
                        <a:t>11:00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Science Group breakouts (Coffee available in rooms) 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Mantid Current and future usage requirements</a:t>
                      </a:r>
                      <a:br>
                        <a:rPr lang="en-GB" sz="1600" dirty="0">
                          <a:effectLst/>
                        </a:rPr>
                      </a:br>
                      <a:endParaRPr lang="en-GB" sz="1600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effectLst/>
                        </a:rPr>
                        <a:t>The Quiet Room Diffraction </a:t>
                      </a:r>
                      <a:r>
                        <a:rPr lang="en-GB" sz="1600" dirty="0" err="1">
                          <a:effectLst/>
                        </a:rPr>
                        <a:t>inc</a:t>
                      </a:r>
                      <a:r>
                        <a:rPr lang="en-GB" sz="1600" dirty="0">
                          <a:effectLst/>
                        </a:rPr>
                        <a:t> Powder, PDF, Disordered and Engineering </a:t>
                      </a:r>
                      <a:r>
                        <a:rPr lang="en-GB" sz="1600" dirty="0" smtClean="0">
                          <a:effectLst/>
                        </a:rPr>
                        <a:t>(</a:t>
                      </a:r>
                      <a:r>
                        <a:rPr lang="en-GB" sz="1600" dirty="0" smtClean="0">
                          <a:effectLst/>
                        </a:rPr>
                        <a:t>M. Gigg</a:t>
                      </a:r>
                      <a:r>
                        <a:rPr lang="en-GB" sz="1600" dirty="0" smtClean="0">
                          <a:effectLst/>
                        </a:rPr>
                        <a:t>, </a:t>
                      </a:r>
                      <a:r>
                        <a:rPr lang="en-GB" sz="1600" dirty="0">
                          <a:effectLst/>
                        </a:rPr>
                        <a:t>R. Whitfield)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effectLst/>
                        </a:rPr>
                        <a:t>The Cottage Room Inelastic scattering </a:t>
                      </a:r>
                      <a:r>
                        <a:rPr lang="en-GB" sz="1600" dirty="0" err="1">
                          <a:effectLst/>
                        </a:rPr>
                        <a:t>Inc</a:t>
                      </a:r>
                      <a:r>
                        <a:rPr lang="en-GB" sz="1600" dirty="0">
                          <a:effectLst/>
                        </a:rPr>
                        <a:t> Direct indirect </a:t>
                      </a:r>
                      <a:r>
                        <a:rPr lang="en-GB" sz="1600" dirty="0" smtClean="0">
                          <a:effectLst/>
                        </a:rPr>
                        <a:t>(R. Stewart, </a:t>
                      </a:r>
                      <a:r>
                        <a:rPr lang="en-GB" sz="1600" dirty="0">
                          <a:effectLst/>
                        </a:rPr>
                        <a:t>S. Campbell)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effectLst/>
                        </a:rPr>
                        <a:t>The Bar area SANS (A. Markvardsen, P. Peterson)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1600" dirty="0">
                          <a:effectLst/>
                        </a:rPr>
                        <a:t>The Thames Room Reflectometry (G. Granroth, O. Arnold)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 sz="1600"/>
                        <a:t>12:00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Garden </a:t>
                      </a:r>
                      <a:r>
                        <a:rPr lang="en-GB" sz="1600" dirty="0" smtClean="0"/>
                        <a:t>Room</a:t>
                      </a:r>
                      <a:br>
                        <a:rPr lang="en-GB" sz="1600" dirty="0" smtClean="0"/>
                      </a:br>
                      <a:r>
                        <a:rPr lang="en-GB" sz="1600" dirty="0" smtClean="0">
                          <a:effectLst/>
                        </a:rPr>
                        <a:t>Group </a:t>
                      </a:r>
                      <a:r>
                        <a:rPr lang="en-GB" sz="1600" dirty="0">
                          <a:effectLst/>
                        </a:rPr>
                        <a:t>Photo 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 sz="1600" dirty="0"/>
                        <a:t>12:10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Restaurant 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Lunch</a:t>
                      </a:r>
                    </a:p>
                  </a:txBody>
                  <a:tcPr marL="23259" marR="23259" marT="23259" marB="23259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 and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5194920" cy="4205287"/>
          </a:xfrm>
        </p:spPr>
        <p:txBody>
          <a:bodyPr/>
          <a:lstStyle/>
          <a:p>
            <a:r>
              <a:rPr lang="en-GB" dirty="0" smtClean="0"/>
              <a:t>Look and feel</a:t>
            </a:r>
          </a:p>
          <a:p>
            <a:pPr lvl="1"/>
            <a:r>
              <a:rPr lang="en-GB" dirty="0" smtClean="0"/>
              <a:t>Redesigned Website</a:t>
            </a:r>
          </a:p>
          <a:p>
            <a:r>
              <a:rPr lang="en-GB" dirty="0" smtClean="0"/>
              <a:t>Stability</a:t>
            </a:r>
          </a:p>
          <a:p>
            <a:pPr lvl="1"/>
            <a:r>
              <a:rPr lang="en-GB" dirty="0" smtClean="0"/>
              <a:t>Moved to a cloud server</a:t>
            </a:r>
          </a:p>
          <a:p>
            <a:r>
              <a:rPr lang="en-GB" dirty="0" smtClean="0"/>
              <a:t>Functionality</a:t>
            </a:r>
          </a:p>
          <a:p>
            <a:pPr lvl="1"/>
            <a:r>
              <a:rPr lang="en-GB" dirty="0" smtClean="0"/>
              <a:t>Anyone can request accounts</a:t>
            </a:r>
          </a:p>
          <a:p>
            <a:pPr lvl="1"/>
            <a:r>
              <a:rPr lang="en-GB" dirty="0" smtClean="0"/>
              <a:t>Lots of outdated information removed</a:t>
            </a:r>
          </a:p>
          <a:p>
            <a:pPr lvl="1"/>
            <a:r>
              <a:rPr lang="en-GB" dirty="0" smtClean="0"/>
              <a:t>Algorithm &amp; concepts</a:t>
            </a:r>
          </a:p>
          <a:p>
            <a:pPr lvl="2"/>
            <a:r>
              <a:rPr lang="en-GB" dirty="0" smtClean="0"/>
              <a:t>Many rewritten</a:t>
            </a:r>
          </a:p>
          <a:p>
            <a:pPr lvl="2"/>
            <a:r>
              <a:rPr lang="en-GB" dirty="0" smtClean="0"/>
              <a:t>Tested usage examples</a:t>
            </a:r>
          </a:p>
          <a:p>
            <a:pPr lvl="2"/>
            <a:r>
              <a:rPr lang="en-GB" dirty="0" smtClean="0"/>
              <a:t>Workflow Diagrams</a:t>
            </a:r>
          </a:p>
          <a:p>
            <a:pPr lvl="2"/>
            <a:r>
              <a:rPr lang="en-GB" dirty="0" smtClean="0"/>
              <a:t>Same information online and offline</a:t>
            </a:r>
            <a:endParaRPr lang="en-GB" dirty="0"/>
          </a:p>
        </p:txBody>
      </p:sp>
      <p:pic>
        <p:nvPicPr>
          <p:cNvPr id="1026" name="Picture 2" descr="http://www.mantidproject.org/images/a/af/WebMain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36712"/>
            <a:ext cx="3682752" cy="269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52320" y="3717032"/>
            <a:ext cx="1475808" cy="2892285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pic>
        <p:nvPicPr>
          <p:cNvPr id="1028" name="Picture 4" descr="File:UsageReb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2328193" cy="19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4258816" cy="4205287"/>
          </a:xfrm>
        </p:spPr>
        <p:txBody>
          <a:bodyPr/>
          <a:lstStyle/>
          <a:p>
            <a:r>
              <a:rPr lang="en-GB" dirty="0" smtClean="0"/>
              <a:t>Investigated HDF5 vs Nexus</a:t>
            </a:r>
          </a:p>
          <a:p>
            <a:pPr lvl="1"/>
            <a:r>
              <a:rPr lang="en-GB" dirty="0" smtClean="0"/>
              <a:t>Significant gain </a:t>
            </a:r>
            <a:r>
              <a:rPr lang="en-GB" dirty="0" smtClean="0"/>
              <a:t>to be had </a:t>
            </a:r>
            <a:r>
              <a:rPr lang="en-GB" dirty="0" smtClean="0"/>
              <a:t>for events</a:t>
            </a:r>
            <a:br>
              <a:rPr lang="en-GB" dirty="0" smtClean="0"/>
            </a:br>
            <a:endParaRPr lang="en-GB" dirty="0" smtClean="0"/>
          </a:p>
          <a:p>
            <a:pPr lvl="1"/>
            <a:r>
              <a:rPr lang="en-GB" dirty="0" smtClean="0"/>
              <a:t>No improvement for histogram data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Significant </a:t>
            </a:r>
            <a:r>
              <a:rPr lang="en-GB" dirty="0" smtClean="0"/>
              <a:t>effort to change</a:t>
            </a:r>
          </a:p>
          <a:p>
            <a:pPr lvl="1"/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689377"/>
              </p:ext>
            </p:extLst>
          </p:nvPr>
        </p:nvGraphicFramePr>
        <p:xfrm>
          <a:off x="4499992" y="1196752"/>
          <a:ext cx="4480756" cy="3516888"/>
        </p:xfrm>
        <a:graphic>
          <a:graphicData uri="http://schemas.openxmlformats.org/drawingml/2006/table">
            <a:tbl>
              <a:tblPr/>
              <a:tblGrid>
                <a:gridCol w="720080"/>
                <a:gridCol w="1072222"/>
                <a:gridCol w="901118"/>
                <a:gridCol w="1077367"/>
                <a:gridCol w="709969"/>
              </a:tblGrid>
              <a:tr h="488901">
                <a:tc>
                  <a:txBody>
                    <a:bodyPr/>
                    <a:lstStyle/>
                    <a:p>
                      <a:r>
                        <a:rPr lang="en-GB" sz="1100" b="1" dirty="0" err="1" smtClean="0">
                          <a:effectLst/>
                        </a:rPr>
                        <a:t>inst</a:t>
                      </a:r>
                      <a:endParaRPr lang="en-GB" sz="1100" b="1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b="1" dirty="0">
                          <a:effectLst/>
                        </a:rPr>
                        <a:t>info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1">
                          <a:effectLst/>
                        </a:rPr>
                        <a:t>with nexus (c++)/ms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effectLst/>
                        </a:rPr>
                        <a:t>with nexus (</a:t>
                      </a:r>
                      <a:r>
                        <a:rPr lang="en-GB" sz="1100" b="1" dirty="0" err="1">
                          <a:effectLst/>
                        </a:rPr>
                        <a:t>napi</a:t>
                      </a:r>
                      <a:r>
                        <a:rPr lang="en-GB" sz="1100" b="1" dirty="0">
                          <a:effectLst/>
                        </a:rPr>
                        <a:t>)/</a:t>
                      </a:r>
                      <a:r>
                        <a:rPr lang="en-GB" sz="1100" b="1" dirty="0" err="1">
                          <a:effectLst/>
                        </a:rPr>
                        <a:t>ms</a:t>
                      </a:r>
                      <a:endParaRPr lang="en-GB" sz="1100" b="1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b="1" dirty="0">
                          <a:effectLst/>
                        </a:rPr>
                        <a:t>with hdf5/</a:t>
                      </a:r>
                      <a:r>
                        <a:rPr lang="en-GB" sz="1100" b="1" dirty="0" err="1">
                          <a:effectLst/>
                        </a:rPr>
                        <a:t>ms</a:t>
                      </a:r>
                      <a:endParaRPr lang="en-GB" sz="1100" b="1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POLREF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Histogram 641 * 1000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47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49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49±3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>
                          <a:effectLst/>
                        </a:rPr>
                        <a:t>MARI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Histogram 922 * 2663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136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142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144±5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 smtClean="0">
                          <a:effectLst/>
                        </a:rPr>
                        <a:t>SEQ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253 items in </a:t>
                      </a:r>
                      <a:r>
                        <a:rPr lang="en-GB" sz="1100" dirty="0" err="1">
                          <a:effectLst/>
                        </a:rPr>
                        <a:t>NXentry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472±4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183±6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 smtClean="0">
                          <a:effectLst/>
                        </a:rPr>
                        <a:t>PG3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 dirty="0">
                          <a:effectLst/>
                        </a:rPr>
                        <a:t>74 items in </a:t>
                      </a:r>
                      <a:r>
                        <a:rPr lang="en-GB" sz="1100" dirty="0" err="1">
                          <a:effectLst/>
                        </a:rPr>
                        <a:t>NXentry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380±10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356±2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 smtClean="0">
                          <a:effectLst/>
                        </a:rPr>
                        <a:t>NOM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228 items in NXentry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291±8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41±3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8901">
                <a:tc>
                  <a:txBody>
                    <a:bodyPr/>
                    <a:lstStyle/>
                    <a:p>
                      <a:r>
                        <a:rPr lang="en-GB" sz="1100" dirty="0" smtClean="0">
                          <a:effectLst/>
                        </a:rPr>
                        <a:t>LET</a:t>
                      </a:r>
                      <a:endParaRPr lang="en-GB" sz="1100" dirty="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100">
                          <a:effectLst/>
                        </a:rPr>
                        <a:t>47 items in NXentry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>
                          <a:effectLst/>
                        </a:rPr>
                        <a:t>224±7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>
                        <a:effectLst/>
                      </a:endParaRP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1100" dirty="0">
                          <a:effectLst/>
                        </a:rPr>
                        <a:t>219±3</a:t>
                      </a:r>
                    </a:p>
                  </a:txBody>
                  <a:tcPr marL="87274" marR="87274" marT="40281" marB="40281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16605" y="771831"/>
            <a:ext cx="9715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4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205287"/>
          </a:xfrm>
        </p:spPr>
        <p:txBody>
          <a:bodyPr/>
          <a:lstStyle/>
          <a:p>
            <a:r>
              <a:rPr lang="en-GB" dirty="0" smtClean="0"/>
              <a:t>Speedup for Workspace Groups</a:t>
            </a:r>
          </a:p>
          <a:p>
            <a:pPr lvl="1"/>
            <a:r>
              <a:rPr lang="en-GB" dirty="0" smtClean="0"/>
              <a:t>For 500 workspaces: 138 s =&gt; 8 s</a:t>
            </a:r>
          </a:p>
          <a:p>
            <a:r>
              <a:rPr lang="en-GB" dirty="0" smtClean="0"/>
              <a:t>Long History affecting load/save speed</a:t>
            </a:r>
          </a:p>
          <a:p>
            <a:pPr lvl="1"/>
            <a:r>
              <a:rPr lang="en-GB" dirty="0" smtClean="0"/>
              <a:t>Performance improved</a:t>
            </a:r>
          </a:p>
          <a:p>
            <a:pPr lvl="1"/>
            <a:r>
              <a:rPr lang="en-GB" dirty="0" smtClean="0"/>
              <a:t>Or use </a:t>
            </a:r>
            <a:r>
              <a:rPr lang="en-GB" dirty="0" err="1" smtClean="0"/>
              <a:t>RemoveWorkspaceHistory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Memory Management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Very slow deletion of large histogram workspaces on Windows. 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MERLIN reduction on Windows 11mins-&gt;2mins!</a:t>
            </a:r>
          </a:p>
          <a:p>
            <a:pPr lvl="1"/>
            <a:endParaRPr lang="en-GB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416605" y="771831"/>
            <a:ext cx="971555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55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  <p:pic>
        <p:nvPicPr>
          <p:cNvPr id="3074" name="Picture 2" descr="C:\Users\rrc79113\Desktop\Plot Improv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" y="1700808"/>
            <a:ext cx="9001175" cy="3718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Definition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6" y="2692434"/>
            <a:ext cx="7886700" cy="21717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7886872">
            <a:off x="216763" y="4909166"/>
            <a:ext cx="1957568" cy="31298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Auto-generated labels can use more standard labels, e.g. Greek symbols, sub/superscripts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" y="2204864"/>
            <a:ext cx="8604448" cy="3938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7192904">
            <a:off x="6574361" y="5209396"/>
            <a:ext cx="1202844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ight Arrow 6"/>
          <p:cNvSpPr/>
          <p:nvPr/>
        </p:nvSpPr>
        <p:spPr bwMode="auto">
          <a:xfrm rot="3332570">
            <a:off x="1373696" y="5023498"/>
            <a:ext cx="176333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303342" cy="449331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Bin/colour-fill plots not longer require a table</a:t>
            </a:r>
          </a:p>
        </p:txBody>
      </p:sp>
    </p:spTree>
    <p:extLst>
      <p:ext uri="{BB962C8B-B14F-4D97-AF65-F5344CB8AC3E}">
        <p14:creationId xmlns:p14="http://schemas.microsoft.com/office/powerpoint/2010/main" val="699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205287"/>
          </a:xfrm>
        </p:spPr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r>
              <a:rPr lang="en-GB" dirty="0" smtClean="0"/>
              <a:t>Data is </a:t>
            </a:r>
            <a:r>
              <a:rPr lang="en-GB" dirty="0" smtClean="0">
                <a:solidFill>
                  <a:srgbClr val="FF0000"/>
                </a:solidFill>
              </a:rPr>
              <a:t>not </a:t>
            </a:r>
            <a:r>
              <a:rPr lang="en-GB" dirty="0" smtClean="0"/>
              <a:t>altered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930974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9309741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938212"/>
            <a:ext cx="7648575" cy="49815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 rot="11165142">
            <a:off x="5013385" y="2966760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Plot Options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7135980" cy="4896544"/>
          </a:xfrm>
        </p:spPr>
      </p:pic>
      <p:sp>
        <p:nvSpPr>
          <p:cNvPr id="5" name="Right Arrow 4"/>
          <p:cNvSpPr/>
          <p:nvPr/>
        </p:nvSpPr>
        <p:spPr bwMode="auto">
          <a:xfrm rot="21192132">
            <a:off x="621187" y="2259832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Tuesday pm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3311614"/>
              </p:ext>
            </p:extLst>
          </p:nvPr>
        </p:nvGraphicFramePr>
        <p:xfrm>
          <a:off x="899592" y="1189822"/>
          <a:ext cx="7920880" cy="5203750"/>
        </p:xfrm>
        <a:graphic>
          <a:graphicData uri="http://schemas.openxmlformats.org/drawingml/2006/table">
            <a:tbl>
              <a:tblPr/>
              <a:tblGrid>
                <a:gridCol w="792088"/>
                <a:gridCol w="7128792"/>
              </a:tblGrid>
              <a:tr h="1015042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Continue in breakout rooms 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Groups generate priority list of medium / long term requirements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GB"/>
                        <a:t>15:00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Break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/>
                        <a:t>15:30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Restaurant 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Roadshow - Drop in demonstration and discussion sessions for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VATES - multi dimensional visualization and analysis (Owen)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Fitting (Roman)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Plotting (Owen)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Scripting, </a:t>
                      </a:r>
                      <a:r>
                        <a:rPr lang="en-GB" dirty="0" err="1" smtClean="0">
                          <a:effectLst/>
                        </a:rPr>
                        <a:t>iPython</a:t>
                      </a:r>
                      <a:r>
                        <a:rPr lang="en-GB" dirty="0" smtClean="0">
                          <a:effectLst/>
                        </a:rPr>
                        <a:t> &amp; extending Mantid (Martyn)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Technique </a:t>
                      </a:r>
                      <a:r>
                        <a:rPr lang="en-GB" dirty="0">
                          <a:effectLst/>
                        </a:rPr>
                        <a:t>specific reduction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Single Crystal (Pascal)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Direct Inelastic (Jon Taylor)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Direct Inelastic (Russell Ewings)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 smtClean="0">
                          <a:effectLst/>
                        </a:rPr>
                        <a:t>LiveData</a:t>
                      </a:r>
                      <a:r>
                        <a:rPr lang="en-GB" dirty="0" smtClean="0">
                          <a:effectLst/>
                        </a:rPr>
                        <a:t> </a:t>
                      </a:r>
                      <a:r>
                        <a:rPr lang="en-GB" dirty="0">
                          <a:effectLst/>
                        </a:rPr>
                        <a:t>(Stuart)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effectLst/>
                        </a:rPr>
                        <a:t>Autoreduction</a:t>
                      </a:r>
                      <a:r>
                        <a:rPr lang="en-GB" dirty="0">
                          <a:effectLst/>
                        </a:rPr>
                        <a:t> (Anders / Pete)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/>
                        <a:t>17:00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Close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169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755576" y="548680"/>
            <a:ext cx="4902398" cy="5277445"/>
          </a:xfrm>
          <a:custGeom>
            <a:avLst/>
            <a:gdLst>
              <a:gd name="T0" fmla="*/ 3486150 w 21600"/>
              <a:gd name="T1" fmla="*/ 3752850 h 21600"/>
              <a:gd name="T2" fmla="*/ 3486150 w 21600"/>
              <a:gd name="T3" fmla="*/ 3752850 h 21600"/>
              <a:gd name="T4" fmla="*/ 3486150 w 21600"/>
              <a:gd name="T5" fmla="*/ 3752850 h 21600"/>
              <a:gd name="T6" fmla="*/ 3486150 w 21600"/>
              <a:gd name="T7" fmla="*/ 3752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80" dirty="0"/>
              <a:t>Planned development starting ~12m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Planning tools</a:t>
            </a:r>
          </a:p>
          <a:p>
            <a:pPr algn="l" eaLnBrk="1"/>
            <a:r>
              <a:rPr lang="en-US" altLang="en-US" sz="2180" dirty="0"/>
              <a:t>	Resolution convolution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Multiple scattering sub project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Parallel </a:t>
            </a:r>
            <a:r>
              <a:rPr lang="en-US" altLang="en-US" sz="2180" dirty="0" err="1"/>
              <a:t>algs</a:t>
            </a:r>
            <a:endParaRPr lang="en-US" altLang="en-US" sz="2180" dirty="0"/>
          </a:p>
          <a:p>
            <a:pPr algn="l" eaLnBrk="1"/>
            <a:r>
              <a:rPr lang="en-US" altLang="en-US" sz="2180" dirty="0"/>
              <a:t>Parallel fitting (quantification)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Interface to 3rd party packages</a:t>
            </a:r>
          </a:p>
          <a:p>
            <a:pPr algn="l" eaLnBrk="1"/>
            <a:r>
              <a:rPr lang="en-US" altLang="en-US" sz="2180" dirty="0" err="1"/>
              <a:t>Vates</a:t>
            </a:r>
            <a:r>
              <a:rPr lang="en-US" altLang="en-US" sz="2180" dirty="0"/>
              <a:t> pub. quality plots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improvements 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Instrument control implementation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683568" y="548680"/>
            <a:ext cx="5304234" cy="1872208"/>
          </a:xfrm>
          <a:custGeom>
            <a:avLst/>
            <a:gdLst>
              <a:gd name="T0" fmla="*/ 3771900 w 21600"/>
              <a:gd name="T1" fmla="*/ 1016000 h 21600"/>
              <a:gd name="T2" fmla="*/ 3771900 w 21600"/>
              <a:gd name="T3" fmla="*/ 1016000 h 21600"/>
              <a:gd name="T4" fmla="*/ 3771900 w 21600"/>
              <a:gd name="T5" fmla="*/ 1016000 h 21600"/>
              <a:gd name="T6" fmla="*/ 3771900 w 21600"/>
              <a:gd name="T7" fmla="*/ 1016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250" dirty="0"/>
              <a:t>Planned development starting </a:t>
            </a:r>
            <a:r>
              <a:rPr lang="en-US" altLang="en-US" sz="2250" dirty="0" smtClean="0"/>
              <a:t>12-24m</a:t>
            </a:r>
          </a:p>
          <a:p>
            <a:pPr algn="l" eaLnBrk="1"/>
            <a:endParaRPr lang="en-US" altLang="en-US" sz="2250" dirty="0"/>
          </a:p>
          <a:p>
            <a:pPr algn="l" eaLnBrk="1"/>
            <a:r>
              <a:rPr lang="en-US" altLang="en-US" sz="2250" dirty="0"/>
              <a:t>Remote Mantid project</a:t>
            </a:r>
          </a:p>
          <a:p>
            <a:pPr algn="l" eaLnBrk="1"/>
            <a:r>
              <a:rPr lang="en-US" altLang="en-US" sz="2250" dirty="0" err="1"/>
              <a:t>Vates</a:t>
            </a:r>
            <a:r>
              <a:rPr lang="en-US" altLang="en-US" sz="2250" dirty="0"/>
              <a:t> client/server</a:t>
            </a:r>
          </a:p>
          <a:p>
            <a:pPr algn="l" eaLnBrk="1"/>
            <a:r>
              <a:rPr lang="en-US" altLang="en-US" sz="2250" dirty="0"/>
              <a:t>units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/>
          </p:cNvSpPr>
          <p:nvPr/>
        </p:nvSpPr>
        <p:spPr bwMode="auto">
          <a:xfrm>
            <a:off x="899592" y="332656"/>
            <a:ext cx="5241727" cy="3024336"/>
          </a:xfrm>
          <a:custGeom>
            <a:avLst/>
            <a:gdLst>
              <a:gd name="T0" fmla="*/ 3727450 w 21600"/>
              <a:gd name="T1" fmla="*/ 1384300 h 21600"/>
              <a:gd name="T2" fmla="*/ 3727450 w 21600"/>
              <a:gd name="T3" fmla="*/ 1384300 h 21600"/>
              <a:gd name="T4" fmla="*/ 3727450 w 21600"/>
              <a:gd name="T5" fmla="*/ 1384300 h 21600"/>
              <a:gd name="T6" fmla="*/ 3727450 w 21600"/>
              <a:gd name="T7" fmla="*/ 13843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758" dirty="0"/>
              <a:t>Planned training courses starting 12-24m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/>
              <a:t>VATES</a:t>
            </a:r>
          </a:p>
          <a:p>
            <a:pPr algn="l" eaLnBrk="1"/>
            <a:r>
              <a:rPr lang="en-US" altLang="en-US" sz="1758" dirty="0" err="1"/>
              <a:t>Py</a:t>
            </a:r>
            <a:r>
              <a:rPr lang="en-US" altLang="en-US" sz="1758" dirty="0"/>
              <a:t>-QT</a:t>
            </a:r>
          </a:p>
          <a:p>
            <a:pPr algn="l" eaLnBrk="1"/>
            <a:r>
              <a:rPr lang="en-US" altLang="en-US" sz="1758" dirty="0"/>
              <a:t>Technique specific i.e. SANS interface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 smtClean="0"/>
              <a:t>Investigate </a:t>
            </a:r>
            <a:r>
              <a:rPr lang="en-US" altLang="en-US" sz="1758" dirty="0"/>
              <a:t>links to external neutron training </a:t>
            </a:r>
            <a:r>
              <a:rPr lang="en-US" altLang="en-US" sz="1758" dirty="0" smtClean="0"/>
              <a:t>schools</a:t>
            </a:r>
          </a:p>
          <a:p>
            <a:pPr marL="1200150" lvl="1" indent="-457200" eaLnBrk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B050"/>
                </a:solidFill>
              </a:rPr>
              <a:t>In use at ISIS neutron training course</a:t>
            </a:r>
            <a:endParaRPr lang="en-US" alt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1130722" y="2652117"/>
            <a:ext cx="3434581" cy="839391"/>
          </a:xfrm>
          <a:custGeom>
            <a:avLst/>
            <a:gdLst>
              <a:gd name="T0" fmla="*/ 2442369 w 21600"/>
              <a:gd name="T1" fmla="*/ 596900 h 21600"/>
              <a:gd name="T2" fmla="*/ 2442369 w 21600"/>
              <a:gd name="T3" fmla="*/ 596900 h 21600"/>
              <a:gd name="T4" fmla="*/ 2442369 w 21600"/>
              <a:gd name="T5" fmla="*/ 596900 h 21600"/>
              <a:gd name="T6" fmla="*/ 2442369 w 21600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Science specific areas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899592" y="1340768"/>
            <a:ext cx="4320480" cy="2375297"/>
          </a:xfrm>
          <a:custGeom>
            <a:avLst/>
            <a:gdLst>
              <a:gd name="T0" fmla="*/ 2178050 w 21600"/>
              <a:gd name="T1" fmla="*/ 1689100 h 21600"/>
              <a:gd name="T2" fmla="*/ 2178050 w 21600"/>
              <a:gd name="T3" fmla="*/ 1689100 h 21600"/>
              <a:gd name="T4" fmla="*/ 2178050 w 21600"/>
              <a:gd name="T5" fmla="*/ 1689100 h 21600"/>
              <a:gd name="T6" fmla="*/ 2178050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531" dirty="0"/>
              <a:t>SANS</a:t>
            </a:r>
          </a:p>
          <a:p>
            <a:pPr algn="l" eaLnBrk="1"/>
            <a:r>
              <a:rPr lang="en-US" altLang="en-US" sz="2531" dirty="0"/>
              <a:t>Corrections</a:t>
            </a:r>
          </a:p>
          <a:p>
            <a:pPr algn="l" eaLnBrk="1"/>
            <a:r>
              <a:rPr lang="en-US" altLang="en-US" sz="2531" dirty="0"/>
              <a:t>	</a:t>
            </a:r>
            <a:r>
              <a:rPr lang="en-US" altLang="en-US" sz="2531" dirty="0" err="1">
                <a:solidFill>
                  <a:srgbClr val="00B050"/>
                </a:solidFill>
              </a:rPr>
              <a:t>delQ</a:t>
            </a:r>
            <a:r>
              <a:rPr lang="en-US" altLang="en-US" sz="2531" dirty="0">
                <a:solidFill>
                  <a:srgbClr val="00B050"/>
                </a:solidFill>
              </a:rPr>
              <a:t> 6m</a:t>
            </a:r>
          </a:p>
          <a:p>
            <a:pPr algn="l" eaLnBrk="1"/>
            <a:r>
              <a:rPr lang="en-US" altLang="en-US" sz="2531" dirty="0"/>
              <a:t>	Absorption 12m</a:t>
            </a:r>
          </a:p>
          <a:p>
            <a:pPr algn="l" eaLnBrk="1"/>
            <a:r>
              <a:rPr lang="en-US" altLang="en-US" sz="2531" dirty="0"/>
              <a:t>	Model fitting 12m</a:t>
            </a:r>
          </a:p>
          <a:p>
            <a:pPr algn="l" eaLnBrk="1"/>
            <a:r>
              <a:rPr lang="en-US" altLang="en-US" sz="2531" dirty="0"/>
              <a:t>	Others (12-24)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27584" y="836712"/>
            <a:ext cx="4824536" cy="2010296"/>
          </a:xfrm>
          <a:custGeom>
            <a:avLst/>
            <a:gdLst>
              <a:gd name="T0" fmla="*/ 3221832 w 21600"/>
              <a:gd name="T1" fmla="*/ 1429544 h 21600"/>
              <a:gd name="T2" fmla="*/ 3221832 w 21600"/>
              <a:gd name="T3" fmla="*/ 1429544 h 21600"/>
              <a:gd name="T4" fmla="*/ 3221832 w 21600"/>
              <a:gd name="T5" fmla="*/ 1429544 h 21600"/>
              <a:gd name="T6" fmla="*/ 3221832 w 21600"/>
              <a:gd name="T7" fmla="*/ 14295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828" dirty="0"/>
              <a:t>Reflectometry </a:t>
            </a:r>
          </a:p>
          <a:p>
            <a:pPr algn="l" eaLnBrk="1"/>
            <a:endParaRPr lang="en-US" altLang="en-US" sz="1828" dirty="0"/>
          </a:p>
          <a:p>
            <a:pPr algn="l" eaLnBrk="1"/>
            <a:r>
              <a:rPr lang="en-US" altLang="en-US" sz="1828" dirty="0"/>
              <a:t>Unify UIs </a:t>
            </a:r>
          </a:p>
          <a:p>
            <a:pPr algn="l" eaLnBrk="1"/>
            <a:r>
              <a:rPr lang="en-US" altLang="en-US" sz="1828" dirty="0"/>
              <a:t>	SNS complex 12m </a:t>
            </a:r>
          </a:p>
          <a:p>
            <a:pPr algn="l" eaLnBrk="1"/>
            <a:r>
              <a:rPr lang="en-US" altLang="en-US" sz="1828" dirty="0"/>
              <a:t>	ISIS simple 6m</a:t>
            </a:r>
          </a:p>
          <a:p>
            <a:pPr algn="l" eaLnBrk="1"/>
            <a:r>
              <a:rPr lang="en-US" altLang="en-US" sz="1828" dirty="0"/>
              <a:t>Integrate SNS magnetism into Mantid 12m</a:t>
            </a:r>
          </a:p>
          <a:p>
            <a:pPr algn="l" eaLnBrk="1"/>
            <a:r>
              <a:rPr lang="en-US" altLang="en-US" sz="1828" dirty="0" err="1"/>
              <a:t>Offspec</a:t>
            </a:r>
            <a:r>
              <a:rPr lang="en-US" altLang="en-US" sz="1828" dirty="0"/>
              <a:t> tools sub project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/>
          <p:cNvSpPr>
            <a:spLocks/>
          </p:cNvSpPr>
          <p:nvPr/>
        </p:nvSpPr>
        <p:spPr bwMode="auto">
          <a:xfrm>
            <a:off x="899592" y="764704"/>
            <a:ext cx="4680520" cy="4572000"/>
          </a:xfrm>
          <a:custGeom>
            <a:avLst/>
            <a:gdLst>
              <a:gd name="T0" fmla="*/ 3158331 w 21600"/>
              <a:gd name="T1" fmla="*/ 3251200 h 21600"/>
              <a:gd name="T2" fmla="*/ 3158331 w 21600"/>
              <a:gd name="T3" fmla="*/ 3251200 h 21600"/>
              <a:gd name="T4" fmla="*/ 3158331 w 21600"/>
              <a:gd name="T5" fmla="*/ 3251200 h 21600"/>
              <a:gd name="T6" fmla="*/ 3158331 w 21600"/>
              <a:gd name="T7" fmla="*/ 325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09" dirty="0"/>
              <a:t>Diffraction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Fix rectangular detector issues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 smtClean="0">
                <a:solidFill>
                  <a:srgbClr val="00B050"/>
                </a:solidFill>
              </a:rPr>
              <a:t>Visible </a:t>
            </a:r>
            <a:r>
              <a:rPr lang="en-US" altLang="en-US" sz="2109" dirty="0">
                <a:solidFill>
                  <a:srgbClr val="00B050"/>
                </a:solidFill>
              </a:rPr>
              <a:t>Time-slicing 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Easy GUI 12m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Fast logs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Single </a:t>
            </a:r>
            <a:r>
              <a:rPr lang="en-US" altLang="en-US" sz="2109" dirty="0" err="1">
                <a:solidFill>
                  <a:srgbClr val="FFC000"/>
                </a:solidFill>
              </a:rPr>
              <a:t>xtal</a:t>
            </a:r>
            <a:r>
              <a:rPr lang="en-US" altLang="en-US" sz="2109" dirty="0">
                <a:solidFill>
                  <a:srgbClr val="FFC000"/>
                </a:solidFill>
              </a:rPr>
              <a:t> UX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crystal plan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Unify Instrument calibration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time slicing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www.mantidproject.org/images/e/e2/EvFilter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08" y="764704"/>
            <a:ext cx="76200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Filtering with Fast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205287"/>
          </a:xfrm>
        </p:spPr>
        <p:txBody>
          <a:bodyPr/>
          <a:lstStyle/>
          <a:p>
            <a:pPr lvl="0"/>
            <a:r>
              <a:rPr lang="en-GB" dirty="0"/>
              <a:t>Fast logging </a:t>
            </a:r>
            <a:r>
              <a:rPr lang="en-GB" dirty="0" smtClean="0"/>
              <a:t>required </a:t>
            </a:r>
            <a:r>
              <a:rPr lang="en-GB" dirty="0"/>
              <a:t>much higher precision around the </a:t>
            </a:r>
            <a:r>
              <a:rPr lang="en-GB" dirty="0" smtClean="0"/>
              <a:t>filtering</a:t>
            </a:r>
            <a:endParaRPr lang="en-GB" dirty="0"/>
          </a:p>
          <a:p>
            <a:pPr lvl="0"/>
            <a:r>
              <a:rPr lang="en-GB" dirty="0"/>
              <a:t>When the sample environment state switches rapidly, the TOF of the neutrons must be taken into account, not just the pulse times for filtering purposes</a:t>
            </a:r>
          </a:p>
          <a:p>
            <a:pPr lvl="0"/>
            <a:r>
              <a:rPr lang="en-GB" dirty="0"/>
              <a:t>Generation of the filters has been separated from the application of the filters in algorithmic terms</a:t>
            </a:r>
          </a:p>
          <a:p>
            <a:pPr lvl="0"/>
            <a:r>
              <a:rPr lang="en-GB" dirty="0" smtClean="0"/>
              <a:t>Used </a:t>
            </a:r>
            <a:r>
              <a:rPr lang="en-GB" dirty="0"/>
              <a:t>for Reflectometry and Elastic Diffraction at ISIS in limited capacity</a:t>
            </a:r>
          </a:p>
          <a:p>
            <a:endParaRPr lang="en-US" dirty="0" smtClean="0"/>
          </a:p>
          <a:p>
            <a:r>
              <a:rPr lang="en-US" dirty="0" smtClean="0"/>
              <a:t>Diagnostic Algorithms</a:t>
            </a:r>
          </a:p>
          <a:p>
            <a:pPr lvl="1"/>
            <a:r>
              <a:rPr lang="en-US" dirty="0" err="1" smtClean="0"/>
              <a:t>RebinByTimeAtSample</a:t>
            </a:r>
            <a:endParaRPr lang="en-US" dirty="0" smtClean="0"/>
          </a:p>
          <a:p>
            <a:pPr lvl="1"/>
            <a:r>
              <a:rPr lang="en-US" dirty="0" err="1" smtClean="0"/>
              <a:t>RebinByPulseTime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/>
          </p:cNvSpPr>
          <p:nvPr/>
        </p:nvSpPr>
        <p:spPr bwMode="auto">
          <a:xfrm>
            <a:off x="899592" y="692696"/>
            <a:ext cx="5040560" cy="3509367"/>
          </a:xfrm>
          <a:custGeom>
            <a:avLst/>
            <a:gdLst>
              <a:gd name="T0" fmla="*/ 3250406 w 21600"/>
              <a:gd name="T1" fmla="*/ 2495550 h 21600"/>
              <a:gd name="T2" fmla="*/ 3250406 w 21600"/>
              <a:gd name="T3" fmla="*/ 2495550 h 21600"/>
              <a:gd name="T4" fmla="*/ 3250406 w 21600"/>
              <a:gd name="T5" fmla="*/ 2495550 h 21600"/>
              <a:gd name="T6" fmla="*/ 3250406 w 21600"/>
              <a:gd name="T7" fmla="*/ 2495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39" dirty="0"/>
              <a:t>INS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 err="1">
                <a:solidFill>
                  <a:srgbClr val="00B050"/>
                </a:solidFill>
              </a:rPr>
              <a:t>Mslice</a:t>
            </a:r>
            <a:r>
              <a:rPr lang="en-US" altLang="en-US" sz="2039" dirty="0">
                <a:solidFill>
                  <a:srgbClr val="00B050"/>
                </a:solidFill>
              </a:rPr>
              <a:t> interface 6m</a:t>
            </a:r>
          </a:p>
          <a:p>
            <a:pPr algn="l" eaLnBrk="1"/>
            <a:r>
              <a:rPr lang="en-US" altLang="en-US" sz="2039" dirty="0"/>
              <a:t>Planning tools 12m</a:t>
            </a:r>
          </a:p>
          <a:p>
            <a:pPr algn="l" eaLnBrk="1"/>
            <a:r>
              <a:rPr lang="en-US" altLang="en-US" sz="2039" dirty="0"/>
              <a:t>	Compare model to data 12m</a:t>
            </a:r>
          </a:p>
          <a:p>
            <a:pPr algn="l" eaLnBrk="1"/>
            <a:r>
              <a:rPr lang="en-US" altLang="en-US" sz="2039" dirty="0" err="1">
                <a:solidFill>
                  <a:srgbClr val="FFC000"/>
                </a:solidFill>
              </a:rPr>
              <a:t>Vates</a:t>
            </a:r>
            <a:r>
              <a:rPr lang="en-US" altLang="en-US" sz="2039" dirty="0">
                <a:solidFill>
                  <a:srgbClr val="FFC000"/>
                </a:solidFill>
              </a:rPr>
              <a:t> improvements to UX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>
                <a:solidFill>
                  <a:srgbClr val="FF0000"/>
                </a:solidFill>
              </a:rPr>
              <a:t>Include different resolution models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/>
              <a:t>TAS 24m</a:t>
            </a:r>
          </a:p>
          <a:p>
            <a:pPr algn="l" eaLnBrk="1"/>
            <a:r>
              <a:rPr lang="en-US" altLang="en-US" sz="2039" dirty="0"/>
              <a:t> 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Wednesday </a:t>
            </a:r>
            <a:r>
              <a:rPr lang="en-GB" dirty="0"/>
              <a:t>a</a:t>
            </a:r>
            <a:r>
              <a:rPr lang="en-GB" dirty="0" smtClean="0"/>
              <a:t>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456193"/>
              </p:ext>
            </p:extLst>
          </p:nvPr>
        </p:nvGraphicFramePr>
        <p:xfrm>
          <a:off x="899592" y="1189822"/>
          <a:ext cx="7920880" cy="4043992"/>
        </p:xfrm>
        <a:graphic>
          <a:graphicData uri="http://schemas.openxmlformats.org/drawingml/2006/table">
            <a:tbl>
              <a:tblPr/>
              <a:tblGrid>
                <a:gridCol w="792088"/>
                <a:gridCol w="7128792"/>
              </a:tblGrid>
              <a:tr h="1015042">
                <a:tc>
                  <a:txBody>
                    <a:bodyPr/>
                    <a:lstStyle/>
                    <a:p>
                      <a:r>
                        <a:rPr lang="en-GB" dirty="0"/>
                        <a:t>09:00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Garden Room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Group presentations and discussion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GB" dirty="0"/>
                        <a:t>10:00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Garden Room 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General requirements (Nick Draper)</a:t>
                      </a:r>
                      <a:br>
                        <a:rPr lang="en-GB" dirty="0">
                          <a:effectLst/>
                        </a:rPr>
                      </a:br>
                      <a:r>
                        <a:rPr lang="en-GB" dirty="0">
                          <a:effectLst/>
                        </a:rPr>
                        <a:t>Mantid Current and future usage requirements to cover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Website / Documentation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Training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Plotting &amp; graphing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err="1">
                          <a:effectLst/>
                        </a:rPr>
                        <a:t>Vates</a:t>
                      </a:r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/>
                        <a:t>12:00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Restaurant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Lunch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53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mSlice</a:t>
            </a:r>
            <a:r>
              <a:rPr lang="en-GB" dirty="0" smtClean="0"/>
              <a:t> for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6" y="977280"/>
            <a:ext cx="3711575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25" y="3015620"/>
            <a:ext cx="36941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7" y="761523"/>
            <a:ext cx="309086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5156"/>
            <a:ext cx="35179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9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328592"/>
          </a:xfrm>
        </p:spPr>
        <p:txBody>
          <a:bodyPr/>
          <a:lstStyle/>
          <a:p>
            <a:r>
              <a:rPr lang="en-GB" dirty="0" smtClean="0"/>
              <a:t>New Normalisation framework</a:t>
            </a:r>
          </a:p>
          <a:p>
            <a:r>
              <a:rPr lang="en-GB" dirty="0" smtClean="0"/>
              <a:t>Correctly accounts for statistical weights</a:t>
            </a:r>
          </a:p>
          <a:p>
            <a:r>
              <a:rPr lang="en-GB" b="1" dirty="0" err="1" smtClean="0"/>
              <a:t>MDNormSCD</a:t>
            </a:r>
            <a:r>
              <a:rPr lang="en-GB" dirty="0" smtClean="0"/>
              <a:t> for elastic SC diffraction</a:t>
            </a:r>
          </a:p>
          <a:p>
            <a:r>
              <a:rPr lang="en-GB" dirty="0" smtClean="0"/>
              <a:t>Performance enhancements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6350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00" y="1268760"/>
            <a:ext cx="8229600" cy="4205287"/>
          </a:xfrm>
        </p:spPr>
        <p:txBody>
          <a:bodyPr/>
          <a:lstStyle/>
          <a:p>
            <a:r>
              <a:rPr lang="en-GB" dirty="0" smtClean="0">
                <a:solidFill>
                  <a:srgbClr val="FFC000"/>
                </a:solidFill>
              </a:rPr>
              <a:t>Imaging and IMAT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Live Data</a:t>
            </a:r>
          </a:p>
          <a:p>
            <a:pPr lvl="1"/>
            <a:r>
              <a:rPr lang="en-GB" dirty="0" err="1" smtClean="0">
                <a:solidFill>
                  <a:srgbClr val="00B050"/>
                </a:solidFill>
              </a:rPr>
              <a:t>Adara</a:t>
            </a:r>
            <a:r>
              <a:rPr lang="en-GB" dirty="0" smtClean="0">
                <a:solidFill>
                  <a:srgbClr val="00B050"/>
                </a:solidFill>
              </a:rPr>
              <a:t> packet changes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ISIS Live Data rate</a:t>
            </a:r>
          </a:p>
          <a:p>
            <a:pPr lvl="2"/>
            <a:r>
              <a:rPr lang="en-GB" dirty="0"/>
              <a:t>Fixed problems with streaming ISIS event data </a:t>
            </a:r>
          </a:p>
          <a:p>
            <a:pPr lvl="2"/>
            <a:r>
              <a:rPr lang="en-GB" dirty="0"/>
              <a:t>Now handles multi-period </a:t>
            </a:r>
            <a:r>
              <a:rPr lang="en-GB" dirty="0" smtClean="0"/>
              <a:t>data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err="1" smtClean="0">
                <a:solidFill>
                  <a:srgbClr val="00B050"/>
                </a:solidFill>
              </a:rPr>
              <a:t>Paraview</a:t>
            </a:r>
            <a:r>
              <a:rPr lang="en-GB" dirty="0" smtClean="0">
                <a:solidFill>
                  <a:srgbClr val="00B050"/>
                </a:solidFill>
              </a:rPr>
              <a:t> version changes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MD workspace create rate issues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The rise of 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 smtClean="0">
              <a:solidFill>
                <a:srgbClr val="FFC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Improving support for </a:t>
            </a:r>
            <a:r>
              <a:rPr lang="en-GB" dirty="0" smtClean="0"/>
              <a:t>instruments</a:t>
            </a:r>
          </a:p>
          <a:p>
            <a:pPr lvl="1"/>
            <a:r>
              <a:rPr lang="en-GB" dirty="0" err="1" smtClean="0">
                <a:solidFill>
                  <a:srgbClr val="FFC000"/>
                </a:solidFill>
              </a:rPr>
              <a:t>Engin</a:t>
            </a:r>
            <a:r>
              <a:rPr lang="en-GB" dirty="0" smtClean="0">
                <a:solidFill>
                  <a:srgbClr val="FFC000"/>
                </a:solidFill>
              </a:rPr>
              <a:t>-X</a:t>
            </a:r>
            <a:r>
              <a:rPr lang="en-GB" dirty="0"/>
              <a:t>, </a:t>
            </a:r>
            <a:r>
              <a:rPr lang="en-GB" dirty="0">
                <a:solidFill>
                  <a:srgbClr val="FFC000"/>
                </a:solidFill>
              </a:rPr>
              <a:t>GEM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Larmor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Vesuvio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Muons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reflectometry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 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>
              <a:solidFill>
                <a:srgbClr val="FFC000"/>
              </a:solidFill>
            </a:endParaRP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expand </a:t>
            </a:r>
            <a:r>
              <a:rPr lang="en-GB" dirty="0">
                <a:solidFill>
                  <a:srgbClr val="FFC000"/>
                </a:solidFill>
              </a:rPr>
              <a:t>use at ISIS</a:t>
            </a:r>
          </a:p>
          <a:p>
            <a:r>
              <a:rPr lang="en-GB" dirty="0"/>
              <a:t> </a:t>
            </a:r>
            <a:r>
              <a:rPr lang="en-GB" dirty="0" smtClean="0"/>
              <a:t>ICAT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uploading data 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implementation </a:t>
            </a:r>
            <a:r>
              <a:rPr lang="en-GB" dirty="0"/>
              <a:t>for </a:t>
            </a:r>
            <a:r>
              <a:rPr lang="en-GB" dirty="0" smtClean="0"/>
              <a:t>SNS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cross </a:t>
            </a:r>
            <a:r>
              <a:rPr lang="en-GB" dirty="0">
                <a:solidFill>
                  <a:srgbClr val="00B050"/>
                </a:solidFill>
              </a:rPr>
              <a:t>facility queries</a:t>
            </a:r>
          </a:p>
          <a:p>
            <a:r>
              <a:rPr lang="en-GB" dirty="0"/>
              <a:t> </a:t>
            </a:r>
            <a:r>
              <a:rPr lang="en-GB" dirty="0" smtClean="0"/>
              <a:t>Live data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include </a:t>
            </a:r>
            <a:r>
              <a:rPr lang="en-GB" dirty="0">
                <a:solidFill>
                  <a:srgbClr val="FF0000"/>
                </a:solidFill>
              </a:rPr>
              <a:t>log </a:t>
            </a:r>
            <a:r>
              <a:rPr lang="en-GB" dirty="0" smtClean="0">
                <a:solidFill>
                  <a:srgbClr val="FF0000"/>
                </a:solidFill>
              </a:rPr>
              <a:t>data (ISIS)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Graphs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 rotWithShape="1">
          <a:blip r:embed="rId3" cstate="screen"/>
          <a:srcRect t="47507"/>
          <a:stretch/>
        </p:blipFill>
        <p:spPr bwMode="auto">
          <a:xfrm>
            <a:off x="1115616" y="3693694"/>
            <a:ext cx="7378550" cy="315684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70072" y="836274"/>
            <a:ext cx="4324094" cy="3421070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" y="868921"/>
            <a:ext cx="4125342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../../_images/major_minor_demo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5" y="342899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MatplotLib</a:t>
            </a:r>
            <a:r>
              <a:rPr lang="en-GB" dirty="0" smtClean="0"/>
              <a:t> Graphs</a:t>
            </a:r>
            <a:endParaRPr lang="en-GB" dirty="0"/>
          </a:p>
        </p:txBody>
      </p:sp>
      <p:pic>
        <p:nvPicPr>
          <p:cNvPr id="3078" name="Picture 6" descr="../../_images/engineering_formatter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../_images/histogram_path_demo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../../_images/hist2d_log_demo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8680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Wednesday </a:t>
            </a:r>
            <a:r>
              <a:rPr lang="en-GB" dirty="0"/>
              <a:t>a</a:t>
            </a:r>
            <a:r>
              <a:rPr lang="en-GB" dirty="0" smtClean="0"/>
              <a:t>m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4662453"/>
              </p:ext>
            </p:extLst>
          </p:nvPr>
        </p:nvGraphicFramePr>
        <p:xfrm>
          <a:off x="899592" y="1189822"/>
          <a:ext cx="7920880" cy="4104888"/>
        </p:xfrm>
        <a:graphic>
          <a:graphicData uri="http://schemas.openxmlformats.org/drawingml/2006/table">
            <a:tbl>
              <a:tblPr/>
              <a:tblGrid>
                <a:gridCol w="864096"/>
                <a:gridCol w="7056784"/>
              </a:tblGrid>
              <a:tr h="1015042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Garden Room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General requirements (Nick Draper)</a:t>
                      </a:r>
                      <a:br>
                        <a:rPr lang="en-GB" dirty="0">
                          <a:effectLst/>
                        </a:rPr>
                      </a:br>
                      <a:r>
                        <a:rPr lang="en-GB" dirty="0">
                          <a:effectLst/>
                        </a:rPr>
                        <a:t>Mantid Current and future usage requirements to cover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 Fitting</a:t>
                      </a:r>
                      <a:endParaRPr lang="en-GB" dirty="0">
                        <a:effectLst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 Remote </a:t>
                      </a:r>
                      <a:r>
                        <a:rPr lang="en-GB" dirty="0">
                          <a:effectLst/>
                        </a:rPr>
                        <a:t>Access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 Usage </a:t>
                      </a:r>
                      <a:r>
                        <a:rPr lang="en-GB" dirty="0">
                          <a:effectLst/>
                        </a:rPr>
                        <a:t>Tracking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r>
                        <a:rPr lang="en-GB"/>
                        <a:t>15:30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Break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/>
                        <a:t>16:00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dirty="0"/>
                        <a:t>Mantid plans at other </a:t>
                      </a:r>
                      <a:r>
                        <a:rPr lang="en-GB" dirty="0" smtClean="0"/>
                        <a:t>Facilities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ILL </a:t>
                      </a:r>
                      <a:r>
                        <a:rPr lang="en-GB" dirty="0">
                          <a:effectLst/>
                        </a:rPr>
                        <a:t>- Mark Johnson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dirty="0">
                          <a:effectLst/>
                        </a:rPr>
                        <a:t>ESS - Jon Taylor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 dirty="0"/>
                        <a:t>16:30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AOB &amp; </a:t>
                      </a:r>
                      <a:r>
                        <a:rPr lang="en-GB" dirty="0" smtClean="0"/>
                        <a:t>feedback</a:t>
                      </a:r>
                    </a:p>
                    <a:p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1007">
                <a:tc>
                  <a:txBody>
                    <a:bodyPr/>
                    <a:lstStyle/>
                    <a:p>
                      <a:r>
                        <a:rPr lang="en-GB" dirty="0" smtClean="0"/>
                        <a:t>17:00</a:t>
                      </a:r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Close</a:t>
                      </a:r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41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Complete releases since last SSC</a:t>
            </a:r>
          </a:p>
          <a:p>
            <a:pPr lvl="1"/>
            <a:r>
              <a:rPr lang="en-GB" dirty="0" smtClean="0"/>
              <a:t>v3.1 7th Feb 2014</a:t>
            </a:r>
          </a:p>
          <a:p>
            <a:pPr lvl="2"/>
            <a:r>
              <a:rPr lang="en-GB" dirty="0" smtClean="0"/>
              <a:t>v3.1.1 28th </a:t>
            </a:r>
            <a:r>
              <a:rPr lang="en-GB" dirty="0"/>
              <a:t>Feb </a:t>
            </a:r>
            <a:r>
              <a:rPr lang="en-GB" dirty="0" smtClean="0"/>
              <a:t>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v3.2 14</a:t>
            </a:r>
            <a:r>
              <a:rPr lang="en-GB" baseline="30000" dirty="0" smtClean="0"/>
              <a:t>th</a:t>
            </a:r>
            <a:r>
              <a:rPr lang="en-GB" dirty="0" smtClean="0"/>
              <a:t> July 2014</a:t>
            </a:r>
          </a:p>
          <a:p>
            <a:pPr lvl="2"/>
            <a:r>
              <a:rPr lang="en-GB" dirty="0" smtClean="0"/>
              <a:t>V3.2.1 28</a:t>
            </a:r>
            <a:r>
              <a:rPr lang="en-GB" baseline="30000" dirty="0" smtClean="0"/>
              <a:t>th</a:t>
            </a:r>
            <a:r>
              <a:rPr lang="en-GB" dirty="0" smtClean="0"/>
              <a:t> August 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v3.3 19</a:t>
            </a:r>
            <a:r>
              <a:rPr lang="en-GB" baseline="30000" dirty="0" smtClean="0"/>
              <a:t>th</a:t>
            </a:r>
            <a:r>
              <a:rPr lang="en-GB" dirty="0" smtClean="0"/>
              <a:t> January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8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908720"/>
            <a:ext cx="7823789" cy="42052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5652120" y="4509120"/>
            <a:ext cx="360040" cy="216024"/>
          </a:xfrm>
          <a:prstGeom prst="roundRect">
            <a:avLst>
              <a:gd name="adj" fmla="val 41359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2000" y="4725144"/>
            <a:ext cx="1080120" cy="14401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75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54" r="64091" b="8142"/>
          <a:stretch/>
        </p:blipFill>
        <p:spPr>
          <a:xfrm>
            <a:off x="1619672" y="949062"/>
            <a:ext cx="547260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2040" y="5168161"/>
            <a:ext cx="8352928" cy="106915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06" y="5168160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682040" y="3690178"/>
            <a:ext cx="8352928" cy="1474577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lvl="1"/>
            <a:r>
              <a:rPr lang="en-GB" dirty="0"/>
              <a:t>RHEL </a:t>
            </a:r>
            <a:r>
              <a:rPr lang="en-GB" dirty="0" smtClean="0"/>
              <a:t>7 64bit</a:t>
            </a:r>
          </a:p>
          <a:p>
            <a:r>
              <a:rPr lang="en-GB" dirty="0" smtClean="0"/>
              <a:t>No Longer supported</a:t>
            </a:r>
          </a:p>
          <a:p>
            <a:pPr lvl="1"/>
            <a:r>
              <a:rPr lang="en-GB" dirty="0" smtClean="0"/>
              <a:t>Ubuntu 12.04 64 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Multiply 9"/>
          <p:cNvSpPr/>
          <p:nvPr/>
        </p:nvSpPr>
        <p:spPr bwMode="auto">
          <a:xfrm>
            <a:off x="4763209" y="4922233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328071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653513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3588</TotalTime>
  <Words>914</Words>
  <Application>Microsoft Office PowerPoint</Application>
  <PresentationFormat>On-screen Show (4:3)</PresentationFormat>
  <Paragraphs>355</Paragraphs>
  <Slides>45</Slides>
  <Notes>24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Arial</vt:lpstr>
      <vt:lpstr>Helvetica Light</vt:lpstr>
      <vt:lpstr>Lucida Sans</vt:lpstr>
      <vt:lpstr>Mantid slide template</vt:lpstr>
      <vt:lpstr>Mantid  Current Development  and other news</vt:lpstr>
      <vt:lpstr>Agenda – Tuesday am</vt:lpstr>
      <vt:lpstr>Agenda – Tuesday pm</vt:lpstr>
      <vt:lpstr>Agenda – Wednesday am</vt:lpstr>
      <vt:lpstr>Agenda – Wednesday am</vt:lpstr>
      <vt:lpstr>Releases</vt:lpstr>
      <vt:lpstr>Roadmap</vt:lpstr>
      <vt:lpstr>Roadmap</vt:lpstr>
      <vt:lpstr>Supported Platforms</vt:lpstr>
      <vt:lpstr>Progress on SSC requirements</vt:lpstr>
      <vt:lpstr>PowerPoint Presentation</vt:lpstr>
      <vt:lpstr>Tiled graphs</vt:lpstr>
      <vt:lpstr>Multi-Dataset Fitting</vt:lpstr>
      <vt:lpstr>CLI (for VATES)</vt:lpstr>
      <vt:lpstr>Python Command Line Interface</vt:lpstr>
      <vt:lpstr>Python Command Line Interface</vt:lpstr>
      <vt:lpstr>Python Command Line Interface</vt:lpstr>
      <vt:lpstr>Workflow Algorithms  History depth / extracting scripts </vt:lpstr>
      <vt:lpstr>Improve Vates defaults</vt:lpstr>
      <vt:lpstr>Documentation and Website</vt:lpstr>
      <vt:lpstr>Load Performance</vt:lpstr>
      <vt:lpstr>Load Performance</vt:lpstr>
      <vt:lpstr>Plotting Improvements</vt:lpstr>
      <vt:lpstr>Instrument Definition Repository</vt:lpstr>
      <vt:lpstr>User Interface - Plotting</vt:lpstr>
      <vt:lpstr>User Interface - Plotting</vt:lpstr>
      <vt:lpstr>Histogram Plots</vt:lpstr>
      <vt:lpstr>Histogram Plots</vt:lpstr>
      <vt:lpstr>General Plot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time slicing</vt:lpstr>
      <vt:lpstr>Event Filtering with Fast Logs</vt:lpstr>
      <vt:lpstr>PowerPoint Presentation</vt:lpstr>
      <vt:lpstr>mSlice for Mantid</vt:lpstr>
      <vt:lpstr>Normalisation</vt:lpstr>
      <vt:lpstr>Unexpected</vt:lpstr>
      <vt:lpstr>Outstanding Requirements</vt:lpstr>
      <vt:lpstr>Our Graphs</vt:lpstr>
      <vt:lpstr>MatplotLib Graphs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62</cp:revision>
  <dcterms:created xsi:type="dcterms:W3CDTF">2013-07-01T09:21:39Z</dcterms:created>
  <dcterms:modified xsi:type="dcterms:W3CDTF">2015-01-26T14:55:12Z</dcterms:modified>
</cp:coreProperties>
</file>